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16" r:id="rId4"/>
  </p:sldMasterIdLst>
  <p:notesMasterIdLst>
    <p:notesMasterId r:id="rId20"/>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76C87"/>
    <a:srgbClr val="627998"/>
    <a:srgbClr val="1A2E52"/>
    <a:srgbClr val="142440"/>
    <a:srgbClr val="29487F"/>
    <a:srgbClr val="4270C2"/>
    <a:srgbClr val="2E508E"/>
    <a:srgbClr val="203862"/>
    <a:srgbClr val="3A66B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278" autoAdjust="0"/>
  </p:normalViewPr>
  <p:slideViewPr>
    <p:cSldViewPr snapToGrid="0" showGuides="1">
      <p:cViewPr varScale="1">
        <p:scale>
          <a:sx n="105" d="100"/>
          <a:sy n="105" d="100"/>
        </p:scale>
        <p:origin x="83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CC959E-D404-4A6D-B289-A5625E58B7CA}"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37CDBF75-D54A-4A0C-9FFC-27D1B18C3DF8}">
      <dgm:prSet/>
      <dgm:spPr/>
      <dgm:t>
        <a:bodyPr/>
        <a:lstStyle/>
        <a:p>
          <a:pPr>
            <a:lnSpc>
              <a:spcPct val="100000"/>
            </a:lnSpc>
          </a:pPr>
          <a:r>
            <a:rPr lang="en-US">
              <a:solidFill>
                <a:schemeClr val="bg1"/>
              </a:solidFill>
              <a:latin typeface="Aptos" panose="020B0004020202020204" pitchFamily="34" charset="0"/>
            </a:rPr>
            <a:t>As an account can have more one authorized user, the model can validate multiple voices per account. Voice recognition was implemented by using Speaker classification methods.</a:t>
          </a:r>
          <a:endParaRPr lang="en-US" dirty="0">
            <a:solidFill>
              <a:schemeClr val="bg1"/>
            </a:solidFill>
            <a:latin typeface="Aptos" panose="020B0004020202020204" pitchFamily="34" charset="0"/>
          </a:endParaRPr>
        </a:p>
      </dgm:t>
    </dgm:pt>
    <dgm:pt modelId="{ECFF9AC4-2351-456A-B1B6-71D7F80DA013}" type="parTrans" cxnId="{03E79A30-3F4B-4CD6-B76A-2AAE5D92840E}">
      <dgm:prSet/>
      <dgm:spPr/>
      <dgm:t>
        <a:bodyPr/>
        <a:lstStyle/>
        <a:p>
          <a:endParaRPr lang="en-US"/>
        </a:p>
      </dgm:t>
    </dgm:pt>
    <dgm:pt modelId="{24BF4D26-8196-454F-9101-19064C3358F1}" type="sibTrans" cxnId="{03E79A30-3F4B-4CD6-B76A-2AAE5D92840E}">
      <dgm:prSet/>
      <dgm:spPr/>
      <dgm:t>
        <a:bodyPr/>
        <a:lstStyle/>
        <a:p>
          <a:pPr>
            <a:lnSpc>
              <a:spcPct val="100000"/>
            </a:lnSpc>
          </a:pPr>
          <a:endParaRPr lang="en-US"/>
        </a:p>
      </dgm:t>
    </dgm:pt>
    <dgm:pt modelId="{F73CAA23-EEE3-4E27-B513-3C70E637BD0A}">
      <dgm:prSet/>
      <dgm:spPr/>
      <dgm:t>
        <a:bodyPr/>
        <a:lstStyle/>
        <a:p>
          <a:pPr>
            <a:lnSpc>
              <a:spcPct val="100000"/>
            </a:lnSpc>
          </a:pPr>
          <a:r>
            <a:rPr lang="en-US" dirty="0">
              <a:solidFill>
                <a:schemeClr val="bg1"/>
              </a:solidFill>
              <a:latin typeface="Aptos" panose="020B0004020202020204" pitchFamily="34" charset="0"/>
            </a:rPr>
            <a:t>For Passphrase validation, Whisper Model was used to extract the text from Audio.</a:t>
          </a:r>
        </a:p>
      </dgm:t>
    </dgm:pt>
    <dgm:pt modelId="{DB08A9C7-5EF9-422F-BBE1-20784BAF8EC8}" type="parTrans" cxnId="{8E8432C5-619D-4747-A8C4-E0DF97CD73AD}">
      <dgm:prSet/>
      <dgm:spPr/>
      <dgm:t>
        <a:bodyPr/>
        <a:lstStyle/>
        <a:p>
          <a:endParaRPr lang="en-US"/>
        </a:p>
      </dgm:t>
    </dgm:pt>
    <dgm:pt modelId="{D836A29E-9685-4C10-A362-F7844162EA75}" type="sibTrans" cxnId="{8E8432C5-619D-4747-A8C4-E0DF97CD73AD}">
      <dgm:prSet/>
      <dgm:spPr/>
      <dgm:t>
        <a:bodyPr/>
        <a:lstStyle/>
        <a:p>
          <a:pPr>
            <a:lnSpc>
              <a:spcPct val="100000"/>
            </a:lnSpc>
          </a:pPr>
          <a:endParaRPr lang="en-US"/>
        </a:p>
      </dgm:t>
    </dgm:pt>
    <dgm:pt modelId="{BD8F465A-2979-4A91-9AE1-CB7F45DCF502}">
      <dgm:prSet custT="1"/>
      <dgm:spPr/>
      <dgm:t>
        <a:bodyPr/>
        <a:lstStyle/>
        <a:p>
          <a:pPr>
            <a:lnSpc>
              <a:spcPct val="100000"/>
            </a:lnSpc>
          </a:pPr>
          <a:r>
            <a:rPr lang="en-US" sz="1200" dirty="0">
              <a:solidFill>
                <a:schemeClr val="bg1"/>
              </a:solidFill>
              <a:latin typeface="Aptos" panose="020B0004020202020204" pitchFamily="34" charset="0"/>
            </a:rPr>
            <a:t>Lip reading was also implemented using Deep learning to recognize the passphrase.</a:t>
          </a:r>
        </a:p>
      </dgm:t>
    </dgm:pt>
    <dgm:pt modelId="{A3DE6411-5206-47EF-8B1A-35B8ED94B563}" type="parTrans" cxnId="{E57B6C15-333B-42E3-848E-FC3CA6A7D693}">
      <dgm:prSet/>
      <dgm:spPr/>
      <dgm:t>
        <a:bodyPr/>
        <a:lstStyle/>
        <a:p>
          <a:endParaRPr lang="en-US"/>
        </a:p>
      </dgm:t>
    </dgm:pt>
    <dgm:pt modelId="{CFD5BD71-0D90-4E9B-B690-D93AA6A9601B}" type="sibTrans" cxnId="{E57B6C15-333B-42E3-848E-FC3CA6A7D693}">
      <dgm:prSet/>
      <dgm:spPr/>
      <dgm:t>
        <a:bodyPr/>
        <a:lstStyle/>
        <a:p>
          <a:pPr>
            <a:lnSpc>
              <a:spcPct val="100000"/>
            </a:lnSpc>
          </a:pPr>
          <a:endParaRPr lang="en-US"/>
        </a:p>
      </dgm:t>
    </dgm:pt>
    <dgm:pt modelId="{031E8697-D92E-4063-BBF2-5BB9B96CFBC7}">
      <dgm:prSet custT="1"/>
      <dgm:spPr/>
      <dgm:t>
        <a:bodyPr/>
        <a:lstStyle/>
        <a:p>
          <a:pPr>
            <a:lnSpc>
              <a:spcPct val="100000"/>
            </a:lnSpc>
          </a:pPr>
          <a:r>
            <a:rPr lang="en-US" sz="1200" dirty="0">
              <a:solidFill>
                <a:schemeClr val="bg1"/>
              </a:solidFill>
              <a:latin typeface="Aptos" panose="020B0004020202020204" pitchFamily="34" charset="0"/>
            </a:rPr>
            <a:t>Once the customer is successfully authenticated, they will be able to use the Virtual assistant asking questions about their portfolio using simple English phrases. </a:t>
          </a:r>
        </a:p>
      </dgm:t>
    </dgm:pt>
    <dgm:pt modelId="{3A687B6A-5308-4A2A-AAD1-0FC5B9F3D0AE}" type="parTrans" cxnId="{AAAFCD5A-4BA4-4FD9-9E3D-71FA2A3AB33F}">
      <dgm:prSet/>
      <dgm:spPr/>
      <dgm:t>
        <a:bodyPr/>
        <a:lstStyle/>
        <a:p>
          <a:endParaRPr lang="en-US"/>
        </a:p>
      </dgm:t>
    </dgm:pt>
    <dgm:pt modelId="{72F8DBA0-D0BA-4E51-A8E2-7A237695C742}" type="sibTrans" cxnId="{AAAFCD5A-4BA4-4FD9-9E3D-71FA2A3AB33F}">
      <dgm:prSet/>
      <dgm:spPr/>
      <dgm:t>
        <a:bodyPr/>
        <a:lstStyle/>
        <a:p>
          <a:endParaRPr lang="en-US"/>
        </a:p>
      </dgm:t>
    </dgm:pt>
    <dgm:pt modelId="{5749C69C-29D7-47EC-9EB4-03A8AEBC69A0}" type="pres">
      <dgm:prSet presAssocID="{CECC959E-D404-4A6D-B289-A5625E58B7CA}" presName="root" presStyleCnt="0">
        <dgm:presLayoutVars>
          <dgm:dir/>
          <dgm:resizeHandles val="exact"/>
        </dgm:presLayoutVars>
      </dgm:prSet>
      <dgm:spPr/>
    </dgm:pt>
    <dgm:pt modelId="{55963191-5D1A-4D14-A2A1-D83CBB61B5C2}" type="pres">
      <dgm:prSet presAssocID="{CECC959E-D404-4A6D-B289-A5625E58B7CA}" presName="container" presStyleCnt="0">
        <dgm:presLayoutVars>
          <dgm:dir/>
          <dgm:resizeHandles val="exact"/>
        </dgm:presLayoutVars>
      </dgm:prSet>
      <dgm:spPr/>
    </dgm:pt>
    <dgm:pt modelId="{C9B8D7F1-6EA2-4B27-841F-984A6C992A00}" type="pres">
      <dgm:prSet presAssocID="{37CDBF75-D54A-4A0C-9FFC-27D1B18C3DF8}" presName="compNode" presStyleCnt="0"/>
      <dgm:spPr/>
    </dgm:pt>
    <dgm:pt modelId="{636FAD8E-7199-4E38-96EE-AB241B17812B}" type="pres">
      <dgm:prSet presAssocID="{37CDBF75-D54A-4A0C-9FFC-27D1B18C3DF8}" presName="iconBgRect" presStyleLbl="bgShp" presStyleIdx="0" presStyleCnt="4"/>
      <dgm:spPr/>
    </dgm:pt>
    <dgm:pt modelId="{8AE63A56-25D2-4D55-9680-EE1DBF87B0D4}" type="pres">
      <dgm:prSet presAssocID="{37CDBF75-D54A-4A0C-9FFC-27D1B18C3DF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Voice"/>
        </a:ext>
      </dgm:extLst>
    </dgm:pt>
    <dgm:pt modelId="{044AAFE2-5908-4564-B522-94A5D9407B3D}" type="pres">
      <dgm:prSet presAssocID="{37CDBF75-D54A-4A0C-9FFC-27D1B18C3DF8}" presName="spaceRect" presStyleCnt="0"/>
      <dgm:spPr/>
    </dgm:pt>
    <dgm:pt modelId="{43DF6E3D-816B-4179-B84A-26F066A3E710}" type="pres">
      <dgm:prSet presAssocID="{37CDBF75-D54A-4A0C-9FFC-27D1B18C3DF8}" presName="textRect" presStyleLbl="revTx" presStyleIdx="0" presStyleCnt="4" custScaleY="125115">
        <dgm:presLayoutVars>
          <dgm:chMax val="1"/>
          <dgm:chPref val="1"/>
        </dgm:presLayoutVars>
      </dgm:prSet>
      <dgm:spPr/>
    </dgm:pt>
    <dgm:pt modelId="{7338DF3D-94F1-404F-9529-0C99C27BA78C}" type="pres">
      <dgm:prSet presAssocID="{24BF4D26-8196-454F-9101-19064C3358F1}" presName="sibTrans" presStyleLbl="sibTrans2D1" presStyleIdx="0" presStyleCnt="0"/>
      <dgm:spPr/>
    </dgm:pt>
    <dgm:pt modelId="{E6EE67CB-51DA-4770-96E4-9397931410C1}" type="pres">
      <dgm:prSet presAssocID="{F73CAA23-EEE3-4E27-B513-3C70E637BD0A}" presName="compNode" presStyleCnt="0"/>
      <dgm:spPr/>
    </dgm:pt>
    <dgm:pt modelId="{C81DAA0F-9F38-4C83-A472-D6A0F7B71154}" type="pres">
      <dgm:prSet presAssocID="{F73CAA23-EEE3-4E27-B513-3C70E637BD0A}" presName="iconBgRect" presStyleLbl="bgShp" presStyleIdx="1" presStyleCnt="4"/>
      <dgm:spPr/>
    </dgm:pt>
    <dgm:pt modelId="{FBBCC61E-0CE3-4BCC-9C23-259D4D231731}" type="pres">
      <dgm:prSet presAssocID="{F73CAA23-EEE3-4E27-B513-3C70E637BD0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odcast"/>
        </a:ext>
      </dgm:extLst>
    </dgm:pt>
    <dgm:pt modelId="{AB0EF8CE-F63D-4479-A845-0C827AC800D5}" type="pres">
      <dgm:prSet presAssocID="{F73CAA23-EEE3-4E27-B513-3C70E637BD0A}" presName="spaceRect" presStyleCnt="0"/>
      <dgm:spPr/>
    </dgm:pt>
    <dgm:pt modelId="{8A9B3B0A-CE34-4A9F-8624-1F0B7E06C578}" type="pres">
      <dgm:prSet presAssocID="{F73CAA23-EEE3-4E27-B513-3C70E637BD0A}" presName="textRect" presStyleLbl="revTx" presStyleIdx="1" presStyleCnt="4">
        <dgm:presLayoutVars>
          <dgm:chMax val="1"/>
          <dgm:chPref val="1"/>
        </dgm:presLayoutVars>
      </dgm:prSet>
      <dgm:spPr/>
    </dgm:pt>
    <dgm:pt modelId="{144E917E-A0E4-4F9C-BB3A-CD510A5D0DD9}" type="pres">
      <dgm:prSet presAssocID="{D836A29E-9685-4C10-A362-F7844162EA75}" presName="sibTrans" presStyleLbl="sibTrans2D1" presStyleIdx="0" presStyleCnt="0"/>
      <dgm:spPr/>
    </dgm:pt>
    <dgm:pt modelId="{845E6116-1BF2-4574-9B27-9CDDF2451EF0}" type="pres">
      <dgm:prSet presAssocID="{BD8F465A-2979-4A91-9AE1-CB7F45DCF502}" presName="compNode" presStyleCnt="0"/>
      <dgm:spPr/>
    </dgm:pt>
    <dgm:pt modelId="{3E645259-3D73-49F3-9F6E-B6F4A26BE30D}" type="pres">
      <dgm:prSet presAssocID="{BD8F465A-2979-4A91-9AE1-CB7F45DCF502}" presName="iconBgRect" presStyleLbl="bgShp" presStyleIdx="2" presStyleCnt="4"/>
      <dgm:spPr/>
    </dgm:pt>
    <dgm:pt modelId="{E877071A-B30D-412D-B2DA-4803C1402803}" type="pres">
      <dgm:prSet presAssocID="{BD8F465A-2979-4A91-9AE1-CB7F45DCF502}" presName="iconRect" presStyleLbl="node1" presStyleIdx="2" presStyleCnt="4"/>
      <dgm:spPr>
        <a:xfrm>
          <a:off x="312186" y="1962711"/>
          <a:ext cx="526100" cy="52610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flat" cmpd="sng" algn="ctr">
          <a:solidFill>
            <a:prstClr val="white">
              <a:hueOff val="0"/>
              <a:satOff val="0"/>
              <a:lumOff val="0"/>
              <a:alphaOff val="0"/>
            </a:prstClr>
          </a:solidFill>
          <a:prstDash val="solid"/>
        </a:ln>
        <a:effectLst/>
      </dgm:spPr>
      <dgm:extLst>
        <a:ext uri="{E40237B7-FDA0-4F09-8148-C483321AD2D9}">
          <dgm14:cNvPr xmlns:dgm14="http://schemas.microsoft.com/office/drawing/2010/diagram" id="0" name="" descr="Head with gears with solid fill"/>
        </a:ext>
      </dgm:extLst>
    </dgm:pt>
    <dgm:pt modelId="{BBEA7BB0-582D-4BB9-914C-72903DA63102}" type="pres">
      <dgm:prSet presAssocID="{BD8F465A-2979-4A91-9AE1-CB7F45DCF502}" presName="spaceRect" presStyleCnt="0"/>
      <dgm:spPr/>
    </dgm:pt>
    <dgm:pt modelId="{DBB9FF7F-F053-4568-89C3-2405F27EE66D}" type="pres">
      <dgm:prSet presAssocID="{BD8F465A-2979-4A91-9AE1-CB7F45DCF502}" presName="textRect" presStyleLbl="revTx" presStyleIdx="2" presStyleCnt="4">
        <dgm:presLayoutVars>
          <dgm:chMax val="1"/>
          <dgm:chPref val="1"/>
        </dgm:presLayoutVars>
      </dgm:prSet>
      <dgm:spPr/>
    </dgm:pt>
    <dgm:pt modelId="{1E9D252A-53C3-476D-AD5E-D2A36307A2E6}" type="pres">
      <dgm:prSet presAssocID="{CFD5BD71-0D90-4E9B-B690-D93AA6A9601B}" presName="sibTrans" presStyleLbl="sibTrans2D1" presStyleIdx="0" presStyleCnt="0"/>
      <dgm:spPr/>
    </dgm:pt>
    <dgm:pt modelId="{D9972D18-BA8D-4959-948D-0364C82048D6}" type="pres">
      <dgm:prSet presAssocID="{031E8697-D92E-4063-BBF2-5BB9B96CFBC7}" presName="compNode" presStyleCnt="0"/>
      <dgm:spPr/>
    </dgm:pt>
    <dgm:pt modelId="{BE1359FE-0CEA-4891-BBE2-981241EC55DF}" type="pres">
      <dgm:prSet presAssocID="{031E8697-D92E-4063-BBF2-5BB9B96CFBC7}" presName="iconBgRect" presStyleLbl="bgShp" presStyleIdx="3" presStyleCnt="4"/>
      <dgm:spPr/>
    </dgm:pt>
    <dgm:pt modelId="{81B54335-D3F2-48B2-BEAF-BAB2AF65438A}" type="pres">
      <dgm:prSet presAssocID="{031E8697-D92E-4063-BBF2-5BB9B96CFBC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andshake"/>
        </a:ext>
      </dgm:extLst>
    </dgm:pt>
    <dgm:pt modelId="{D9443F27-602A-42C0-829F-D2E0CBE57CE5}" type="pres">
      <dgm:prSet presAssocID="{031E8697-D92E-4063-BBF2-5BB9B96CFBC7}" presName="spaceRect" presStyleCnt="0"/>
      <dgm:spPr/>
    </dgm:pt>
    <dgm:pt modelId="{59E531E5-39CF-45DE-AD5B-61088773C42C}" type="pres">
      <dgm:prSet presAssocID="{031E8697-D92E-4063-BBF2-5BB9B96CFBC7}" presName="textRect" presStyleLbl="revTx" presStyleIdx="3" presStyleCnt="4">
        <dgm:presLayoutVars>
          <dgm:chMax val="1"/>
          <dgm:chPref val="1"/>
        </dgm:presLayoutVars>
      </dgm:prSet>
      <dgm:spPr/>
    </dgm:pt>
  </dgm:ptLst>
  <dgm:cxnLst>
    <dgm:cxn modelId="{E57B6C15-333B-42E3-848E-FC3CA6A7D693}" srcId="{CECC959E-D404-4A6D-B289-A5625E58B7CA}" destId="{BD8F465A-2979-4A91-9AE1-CB7F45DCF502}" srcOrd="2" destOrd="0" parTransId="{A3DE6411-5206-47EF-8B1A-35B8ED94B563}" sibTransId="{CFD5BD71-0D90-4E9B-B690-D93AA6A9601B}"/>
    <dgm:cxn modelId="{F864A920-494D-443E-A7F3-71AA53615849}" type="presOf" srcId="{BD8F465A-2979-4A91-9AE1-CB7F45DCF502}" destId="{DBB9FF7F-F053-4568-89C3-2405F27EE66D}" srcOrd="0" destOrd="0" presId="urn:microsoft.com/office/officeart/2018/2/layout/IconCircleList"/>
    <dgm:cxn modelId="{03E79A30-3F4B-4CD6-B76A-2AAE5D92840E}" srcId="{CECC959E-D404-4A6D-B289-A5625E58B7CA}" destId="{37CDBF75-D54A-4A0C-9FFC-27D1B18C3DF8}" srcOrd="0" destOrd="0" parTransId="{ECFF9AC4-2351-456A-B1B6-71D7F80DA013}" sibTransId="{24BF4D26-8196-454F-9101-19064C3358F1}"/>
    <dgm:cxn modelId="{E60E073B-1F83-4321-988C-A81F5D6101FD}" type="presOf" srcId="{031E8697-D92E-4063-BBF2-5BB9B96CFBC7}" destId="{59E531E5-39CF-45DE-AD5B-61088773C42C}" srcOrd="0" destOrd="0" presId="urn:microsoft.com/office/officeart/2018/2/layout/IconCircleList"/>
    <dgm:cxn modelId="{F073474C-3BA3-4526-96A4-2DA58A7765B0}" type="presOf" srcId="{37CDBF75-D54A-4A0C-9FFC-27D1B18C3DF8}" destId="{43DF6E3D-816B-4179-B84A-26F066A3E710}" srcOrd="0" destOrd="0" presId="urn:microsoft.com/office/officeart/2018/2/layout/IconCircleList"/>
    <dgm:cxn modelId="{85BCBE72-54DC-4D65-B929-D3251CD76C10}" type="presOf" srcId="{24BF4D26-8196-454F-9101-19064C3358F1}" destId="{7338DF3D-94F1-404F-9529-0C99C27BA78C}" srcOrd="0" destOrd="0" presId="urn:microsoft.com/office/officeart/2018/2/layout/IconCircleList"/>
    <dgm:cxn modelId="{9B63C859-7F58-49F5-A3EC-BBD3EAF3BD32}" type="presOf" srcId="{F73CAA23-EEE3-4E27-B513-3C70E637BD0A}" destId="{8A9B3B0A-CE34-4A9F-8624-1F0B7E06C578}" srcOrd="0" destOrd="0" presId="urn:microsoft.com/office/officeart/2018/2/layout/IconCircleList"/>
    <dgm:cxn modelId="{AAAFCD5A-4BA4-4FD9-9E3D-71FA2A3AB33F}" srcId="{CECC959E-D404-4A6D-B289-A5625E58B7CA}" destId="{031E8697-D92E-4063-BBF2-5BB9B96CFBC7}" srcOrd="3" destOrd="0" parTransId="{3A687B6A-5308-4A2A-AAD1-0FC5B9F3D0AE}" sibTransId="{72F8DBA0-D0BA-4E51-A8E2-7A237695C742}"/>
    <dgm:cxn modelId="{4166A183-95D2-41A5-8073-D0D9B1E501F8}" type="presOf" srcId="{D836A29E-9685-4C10-A362-F7844162EA75}" destId="{144E917E-A0E4-4F9C-BB3A-CD510A5D0DD9}" srcOrd="0" destOrd="0" presId="urn:microsoft.com/office/officeart/2018/2/layout/IconCircleList"/>
    <dgm:cxn modelId="{59272290-143D-4449-8480-EF9E6ED6CAB0}" type="presOf" srcId="{CFD5BD71-0D90-4E9B-B690-D93AA6A9601B}" destId="{1E9D252A-53C3-476D-AD5E-D2A36307A2E6}" srcOrd="0" destOrd="0" presId="urn:microsoft.com/office/officeart/2018/2/layout/IconCircleList"/>
    <dgm:cxn modelId="{0D009497-8497-45D9-ADF9-4A56E3D45A33}" type="presOf" srcId="{CECC959E-D404-4A6D-B289-A5625E58B7CA}" destId="{5749C69C-29D7-47EC-9EB4-03A8AEBC69A0}" srcOrd="0" destOrd="0" presId="urn:microsoft.com/office/officeart/2018/2/layout/IconCircleList"/>
    <dgm:cxn modelId="{8E8432C5-619D-4747-A8C4-E0DF97CD73AD}" srcId="{CECC959E-D404-4A6D-B289-A5625E58B7CA}" destId="{F73CAA23-EEE3-4E27-B513-3C70E637BD0A}" srcOrd="1" destOrd="0" parTransId="{DB08A9C7-5EF9-422F-BBE1-20784BAF8EC8}" sibTransId="{D836A29E-9685-4C10-A362-F7844162EA75}"/>
    <dgm:cxn modelId="{782D861D-A0B9-44EF-AE83-0F74F6B0F29C}" type="presParOf" srcId="{5749C69C-29D7-47EC-9EB4-03A8AEBC69A0}" destId="{55963191-5D1A-4D14-A2A1-D83CBB61B5C2}" srcOrd="0" destOrd="0" presId="urn:microsoft.com/office/officeart/2018/2/layout/IconCircleList"/>
    <dgm:cxn modelId="{4418AB21-5C20-4799-AB27-341517EC5C9B}" type="presParOf" srcId="{55963191-5D1A-4D14-A2A1-D83CBB61B5C2}" destId="{C9B8D7F1-6EA2-4B27-841F-984A6C992A00}" srcOrd="0" destOrd="0" presId="urn:microsoft.com/office/officeart/2018/2/layout/IconCircleList"/>
    <dgm:cxn modelId="{97492E29-0FC5-42ED-8E09-0A8352D6E750}" type="presParOf" srcId="{C9B8D7F1-6EA2-4B27-841F-984A6C992A00}" destId="{636FAD8E-7199-4E38-96EE-AB241B17812B}" srcOrd="0" destOrd="0" presId="urn:microsoft.com/office/officeart/2018/2/layout/IconCircleList"/>
    <dgm:cxn modelId="{9148A933-526D-4EEC-BC6B-572D39727F68}" type="presParOf" srcId="{C9B8D7F1-6EA2-4B27-841F-984A6C992A00}" destId="{8AE63A56-25D2-4D55-9680-EE1DBF87B0D4}" srcOrd="1" destOrd="0" presId="urn:microsoft.com/office/officeart/2018/2/layout/IconCircleList"/>
    <dgm:cxn modelId="{27479E66-5B87-4327-AADE-DA025759929F}" type="presParOf" srcId="{C9B8D7F1-6EA2-4B27-841F-984A6C992A00}" destId="{044AAFE2-5908-4564-B522-94A5D9407B3D}" srcOrd="2" destOrd="0" presId="urn:microsoft.com/office/officeart/2018/2/layout/IconCircleList"/>
    <dgm:cxn modelId="{B28C4494-D228-4A33-9B87-9E50E29EAEFC}" type="presParOf" srcId="{C9B8D7F1-6EA2-4B27-841F-984A6C992A00}" destId="{43DF6E3D-816B-4179-B84A-26F066A3E710}" srcOrd="3" destOrd="0" presId="urn:microsoft.com/office/officeart/2018/2/layout/IconCircleList"/>
    <dgm:cxn modelId="{4D07ACAB-08FC-4D0C-B8D7-44526E75AD8D}" type="presParOf" srcId="{55963191-5D1A-4D14-A2A1-D83CBB61B5C2}" destId="{7338DF3D-94F1-404F-9529-0C99C27BA78C}" srcOrd="1" destOrd="0" presId="urn:microsoft.com/office/officeart/2018/2/layout/IconCircleList"/>
    <dgm:cxn modelId="{963A8D80-50E1-4533-8E1C-EF3D817FD865}" type="presParOf" srcId="{55963191-5D1A-4D14-A2A1-D83CBB61B5C2}" destId="{E6EE67CB-51DA-4770-96E4-9397931410C1}" srcOrd="2" destOrd="0" presId="urn:microsoft.com/office/officeart/2018/2/layout/IconCircleList"/>
    <dgm:cxn modelId="{B4B7743A-89B1-4332-85A4-345EAAE2364F}" type="presParOf" srcId="{E6EE67CB-51DA-4770-96E4-9397931410C1}" destId="{C81DAA0F-9F38-4C83-A472-D6A0F7B71154}" srcOrd="0" destOrd="0" presId="urn:microsoft.com/office/officeart/2018/2/layout/IconCircleList"/>
    <dgm:cxn modelId="{1B88B07A-8F00-4155-B1FB-6FB83210D9D9}" type="presParOf" srcId="{E6EE67CB-51DA-4770-96E4-9397931410C1}" destId="{FBBCC61E-0CE3-4BCC-9C23-259D4D231731}" srcOrd="1" destOrd="0" presId="urn:microsoft.com/office/officeart/2018/2/layout/IconCircleList"/>
    <dgm:cxn modelId="{DAFF7C98-BA5C-4202-B5FB-C90F3BF96342}" type="presParOf" srcId="{E6EE67CB-51DA-4770-96E4-9397931410C1}" destId="{AB0EF8CE-F63D-4479-A845-0C827AC800D5}" srcOrd="2" destOrd="0" presId="urn:microsoft.com/office/officeart/2018/2/layout/IconCircleList"/>
    <dgm:cxn modelId="{4B89F4A8-1051-4B65-89F4-90AA2D3A0869}" type="presParOf" srcId="{E6EE67CB-51DA-4770-96E4-9397931410C1}" destId="{8A9B3B0A-CE34-4A9F-8624-1F0B7E06C578}" srcOrd="3" destOrd="0" presId="urn:microsoft.com/office/officeart/2018/2/layout/IconCircleList"/>
    <dgm:cxn modelId="{4ACFDFA1-C5A7-44EB-952C-97F239837C56}" type="presParOf" srcId="{55963191-5D1A-4D14-A2A1-D83CBB61B5C2}" destId="{144E917E-A0E4-4F9C-BB3A-CD510A5D0DD9}" srcOrd="3" destOrd="0" presId="urn:microsoft.com/office/officeart/2018/2/layout/IconCircleList"/>
    <dgm:cxn modelId="{278C4616-9E63-4646-9E87-63A0F229247B}" type="presParOf" srcId="{55963191-5D1A-4D14-A2A1-D83CBB61B5C2}" destId="{845E6116-1BF2-4574-9B27-9CDDF2451EF0}" srcOrd="4" destOrd="0" presId="urn:microsoft.com/office/officeart/2018/2/layout/IconCircleList"/>
    <dgm:cxn modelId="{AB643818-EBE5-4843-98A5-048BC8CFDD57}" type="presParOf" srcId="{845E6116-1BF2-4574-9B27-9CDDF2451EF0}" destId="{3E645259-3D73-49F3-9F6E-B6F4A26BE30D}" srcOrd="0" destOrd="0" presId="urn:microsoft.com/office/officeart/2018/2/layout/IconCircleList"/>
    <dgm:cxn modelId="{C826FB75-7345-4C06-808A-43DBCD058B05}" type="presParOf" srcId="{845E6116-1BF2-4574-9B27-9CDDF2451EF0}" destId="{E877071A-B30D-412D-B2DA-4803C1402803}" srcOrd="1" destOrd="0" presId="urn:microsoft.com/office/officeart/2018/2/layout/IconCircleList"/>
    <dgm:cxn modelId="{97673DC5-C5D6-4F23-95A4-4B9B02063CD6}" type="presParOf" srcId="{845E6116-1BF2-4574-9B27-9CDDF2451EF0}" destId="{BBEA7BB0-582D-4BB9-914C-72903DA63102}" srcOrd="2" destOrd="0" presId="urn:microsoft.com/office/officeart/2018/2/layout/IconCircleList"/>
    <dgm:cxn modelId="{E06AD922-94DF-482B-837A-F21EF577C9BF}" type="presParOf" srcId="{845E6116-1BF2-4574-9B27-9CDDF2451EF0}" destId="{DBB9FF7F-F053-4568-89C3-2405F27EE66D}" srcOrd="3" destOrd="0" presId="urn:microsoft.com/office/officeart/2018/2/layout/IconCircleList"/>
    <dgm:cxn modelId="{36B8525F-EB3A-412B-98A0-A0EF2B5BC94E}" type="presParOf" srcId="{55963191-5D1A-4D14-A2A1-D83CBB61B5C2}" destId="{1E9D252A-53C3-476D-AD5E-D2A36307A2E6}" srcOrd="5" destOrd="0" presId="urn:microsoft.com/office/officeart/2018/2/layout/IconCircleList"/>
    <dgm:cxn modelId="{3BC97798-E28C-4A21-958C-719D9B818D14}" type="presParOf" srcId="{55963191-5D1A-4D14-A2A1-D83CBB61B5C2}" destId="{D9972D18-BA8D-4959-948D-0364C82048D6}" srcOrd="6" destOrd="0" presId="urn:microsoft.com/office/officeart/2018/2/layout/IconCircleList"/>
    <dgm:cxn modelId="{36D56ACE-0DEF-4419-AB88-1A47515E7B8E}" type="presParOf" srcId="{D9972D18-BA8D-4959-948D-0364C82048D6}" destId="{BE1359FE-0CEA-4891-BBE2-981241EC55DF}" srcOrd="0" destOrd="0" presId="urn:microsoft.com/office/officeart/2018/2/layout/IconCircleList"/>
    <dgm:cxn modelId="{57CC8A83-2A72-48D7-9B69-79E3AC33117E}" type="presParOf" srcId="{D9972D18-BA8D-4959-948D-0364C82048D6}" destId="{81B54335-D3F2-48B2-BEAF-BAB2AF65438A}" srcOrd="1" destOrd="0" presId="urn:microsoft.com/office/officeart/2018/2/layout/IconCircleList"/>
    <dgm:cxn modelId="{11410AAF-53BA-49CF-AB08-6EADA8ED4702}" type="presParOf" srcId="{D9972D18-BA8D-4959-948D-0364C82048D6}" destId="{D9443F27-602A-42C0-829F-D2E0CBE57CE5}" srcOrd="2" destOrd="0" presId="urn:microsoft.com/office/officeart/2018/2/layout/IconCircleList"/>
    <dgm:cxn modelId="{855868B4-F9D5-462D-B77D-65795A6B63BF}" type="presParOf" srcId="{D9972D18-BA8D-4959-948D-0364C82048D6}" destId="{59E531E5-39CF-45DE-AD5B-61088773C42C}" srcOrd="3" destOrd="0" presId="urn:microsoft.com/office/officeart/2018/2/layout/IconCircl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630196-A037-4153-9EB1-CA7BE22DBA74}" type="doc">
      <dgm:prSet loTypeId="urn:microsoft.com/office/officeart/2005/8/layout/vProcess5" loCatId="process" qsTypeId="urn:microsoft.com/office/officeart/2005/8/quickstyle/simple1" qsCatId="simple" csTypeId="urn:microsoft.com/office/officeart/2005/8/colors/accent5_2" csCatId="accent5" phldr="1"/>
      <dgm:spPr/>
      <dgm:t>
        <a:bodyPr/>
        <a:lstStyle/>
        <a:p>
          <a:endParaRPr lang="en-US"/>
        </a:p>
      </dgm:t>
    </dgm:pt>
    <dgm:pt modelId="{BF088D09-9EF6-4B52-8195-367110819D5E}">
      <dgm:prSet/>
      <dgm:spPr/>
      <dgm:t>
        <a:bodyPr/>
        <a:lstStyle/>
        <a:p>
          <a:pPr>
            <a:defRPr cap="all"/>
          </a:pPr>
          <a:r>
            <a:rPr lang="en-US">
              <a:latin typeface="Aptos" panose="020B0004020202020204" pitchFamily="34" charset="0"/>
            </a:rPr>
            <a:t>The Virtual Assistant was built using Google Palm, a Large Language Model from Google that uses Transformers and can perform various reasoning tasks such as common reasoning, explaining the code, etc. </a:t>
          </a:r>
        </a:p>
      </dgm:t>
    </dgm:pt>
    <dgm:pt modelId="{B66856BA-035A-46B2-85D8-7C3F3EE66FC3}" type="parTrans" cxnId="{5D700699-2045-4F2F-AC85-E164D66883EB}">
      <dgm:prSet/>
      <dgm:spPr/>
      <dgm:t>
        <a:bodyPr/>
        <a:lstStyle/>
        <a:p>
          <a:endParaRPr lang="en-US"/>
        </a:p>
      </dgm:t>
    </dgm:pt>
    <dgm:pt modelId="{DA65CCDF-AF24-4745-B972-B3CFCB5449F3}" type="sibTrans" cxnId="{5D700699-2045-4F2F-AC85-E164D66883EB}">
      <dgm:prSet/>
      <dgm:spPr/>
      <dgm:t>
        <a:bodyPr/>
        <a:lstStyle/>
        <a:p>
          <a:endParaRPr lang="en-US"/>
        </a:p>
      </dgm:t>
    </dgm:pt>
    <dgm:pt modelId="{FBDB80DF-EE8B-4EC1-8E43-3248D6D0DA1D}">
      <dgm:prSet/>
      <dgm:spPr/>
      <dgm:t>
        <a:bodyPr/>
        <a:lstStyle/>
        <a:p>
          <a:pPr>
            <a:defRPr cap="all"/>
          </a:pPr>
          <a:r>
            <a:rPr lang="en-US">
              <a:latin typeface="Aptos" panose="020B0004020202020204" pitchFamily="34" charset="0"/>
            </a:rPr>
            <a:t>Google Palm was integrated to work with the data from the online database using SQL Database Chain. </a:t>
          </a:r>
        </a:p>
      </dgm:t>
    </dgm:pt>
    <dgm:pt modelId="{544B76F6-CCA9-4AAA-9B1B-2A654F62C453}" type="parTrans" cxnId="{365B998D-2001-4C65-883C-6FCD7B53EDBA}">
      <dgm:prSet/>
      <dgm:spPr/>
      <dgm:t>
        <a:bodyPr/>
        <a:lstStyle/>
        <a:p>
          <a:endParaRPr lang="en-US"/>
        </a:p>
      </dgm:t>
    </dgm:pt>
    <dgm:pt modelId="{6EEAFBB9-AAD7-4451-A255-27AA19D5E338}" type="sibTrans" cxnId="{365B998D-2001-4C65-883C-6FCD7B53EDBA}">
      <dgm:prSet/>
      <dgm:spPr/>
      <dgm:t>
        <a:bodyPr/>
        <a:lstStyle/>
        <a:p>
          <a:endParaRPr lang="en-US"/>
        </a:p>
      </dgm:t>
    </dgm:pt>
    <dgm:pt modelId="{686F13AD-6A5B-4A23-BDD1-C6A9E11E81B1}">
      <dgm:prSet/>
      <dgm:spPr/>
      <dgm:t>
        <a:bodyPr/>
        <a:lstStyle/>
        <a:p>
          <a:pPr>
            <a:defRPr cap="all"/>
          </a:pPr>
          <a:r>
            <a:rPr lang="en-US" dirty="0">
              <a:latin typeface="Aptos" panose="020B0004020202020204" pitchFamily="34" charset="0"/>
            </a:rPr>
            <a:t>When the user asks questions about the Portfolio, such as "What is my Balance amount?“, the model converts the user question into SQL queries, executes them in the backend database, and returns the results. </a:t>
          </a:r>
        </a:p>
      </dgm:t>
    </dgm:pt>
    <dgm:pt modelId="{6823829E-0243-4D6B-807F-419D009A9C17}" type="parTrans" cxnId="{765A7858-140F-478C-81DD-D69E14CD1A40}">
      <dgm:prSet/>
      <dgm:spPr/>
      <dgm:t>
        <a:bodyPr/>
        <a:lstStyle/>
        <a:p>
          <a:endParaRPr lang="en-US"/>
        </a:p>
      </dgm:t>
    </dgm:pt>
    <dgm:pt modelId="{6F699833-9513-4199-88B3-D43B7E348E2A}" type="sibTrans" cxnId="{765A7858-140F-478C-81DD-D69E14CD1A40}">
      <dgm:prSet/>
      <dgm:spPr/>
      <dgm:t>
        <a:bodyPr/>
        <a:lstStyle/>
        <a:p>
          <a:endParaRPr lang="en-US"/>
        </a:p>
      </dgm:t>
    </dgm:pt>
    <dgm:pt modelId="{16B11E15-AA41-4841-B8B1-EFAD2ED5676D}">
      <dgm:prSet/>
      <dgm:spPr/>
      <dgm:t>
        <a:bodyPr/>
        <a:lstStyle/>
        <a:p>
          <a:pPr>
            <a:defRPr cap="all"/>
          </a:pPr>
          <a:r>
            <a:rPr lang="en-US">
              <a:latin typeface="Aptos" panose="020B0004020202020204" pitchFamily="34" charset="0"/>
            </a:rPr>
            <a:t>To demonstrate the application, a sample Stream lit app was built to ask the app a sample question about the Portfolio, and the responses were recorded, as shown in the figure.         </a:t>
          </a:r>
        </a:p>
      </dgm:t>
    </dgm:pt>
    <dgm:pt modelId="{3AFFF44D-94F6-4509-AAEC-580FC70F8C8A}" type="parTrans" cxnId="{8B9E0D2D-6A76-4F0C-A1E7-37A2D777FECF}">
      <dgm:prSet/>
      <dgm:spPr/>
      <dgm:t>
        <a:bodyPr/>
        <a:lstStyle/>
        <a:p>
          <a:endParaRPr lang="en-US"/>
        </a:p>
      </dgm:t>
    </dgm:pt>
    <dgm:pt modelId="{127466B2-C353-4466-BBDE-57F8F30E6677}" type="sibTrans" cxnId="{8B9E0D2D-6A76-4F0C-A1E7-37A2D777FECF}">
      <dgm:prSet/>
      <dgm:spPr/>
      <dgm:t>
        <a:bodyPr/>
        <a:lstStyle/>
        <a:p>
          <a:endParaRPr lang="en-US"/>
        </a:p>
      </dgm:t>
    </dgm:pt>
    <dgm:pt modelId="{F76FA3BF-0B49-40BA-91B8-CCA1D7AE7186}" type="pres">
      <dgm:prSet presAssocID="{18630196-A037-4153-9EB1-CA7BE22DBA74}" presName="outerComposite" presStyleCnt="0">
        <dgm:presLayoutVars>
          <dgm:chMax val="5"/>
          <dgm:dir/>
          <dgm:resizeHandles val="exact"/>
        </dgm:presLayoutVars>
      </dgm:prSet>
      <dgm:spPr/>
    </dgm:pt>
    <dgm:pt modelId="{6D2CB58B-8DEE-45EB-A198-B5822DB95F89}" type="pres">
      <dgm:prSet presAssocID="{18630196-A037-4153-9EB1-CA7BE22DBA74}" presName="dummyMaxCanvas" presStyleCnt="0">
        <dgm:presLayoutVars/>
      </dgm:prSet>
      <dgm:spPr/>
    </dgm:pt>
    <dgm:pt modelId="{96C39FC3-ABF2-442A-916F-26CB7C2B7454}" type="pres">
      <dgm:prSet presAssocID="{18630196-A037-4153-9EB1-CA7BE22DBA74}" presName="FourNodes_1" presStyleLbl="node1" presStyleIdx="0" presStyleCnt="4">
        <dgm:presLayoutVars>
          <dgm:bulletEnabled val="1"/>
        </dgm:presLayoutVars>
      </dgm:prSet>
      <dgm:spPr/>
    </dgm:pt>
    <dgm:pt modelId="{BC394584-52BE-4CFB-A54B-E88074369FAD}" type="pres">
      <dgm:prSet presAssocID="{18630196-A037-4153-9EB1-CA7BE22DBA74}" presName="FourNodes_2" presStyleLbl="node1" presStyleIdx="1" presStyleCnt="4">
        <dgm:presLayoutVars>
          <dgm:bulletEnabled val="1"/>
        </dgm:presLayoutVars>
      </dgm:prSet>
      <dgm:spPr/>
    </dgm:pt>
    <dgm:pt modelId="{46CADC3B-5682-457E-AD2C-827A8896BC51}" type="pres">
      <dgm:prSet presAssocID="{18630196-A037-4153-9EB1-CA7BE22DBA74}" presName="FourNodes_3" presStyleLbl="node1" presStyleIdx="2" presStyleCnt="4">
        <dgm:presLayoutVars>
          <dgm:bulletEnabled val="1"/>
        </dgm:presLayoutVars>
      </dgm:prSet>
      <dgm:spPr/>
    </dgm:pt>
    <dgm:pt modelId="{A42EE664-4BDC-4BD0-BE8E-82A78FC9249D}" type="pres">
      <dgm:prSet presAssocID="{18630196-A037-4153-9EB1-CA7BE22DBA74}" presName="FourNodes_4" presStyleLbl="node1" presStyleIdx="3" presStyleCnt="4">
        <dgm:presLayoutVars>
          <dgm:bulletEnabled val="1"/>
        </dgm:presLayoutVars>
      </dgm:prSet>
      <dgm:spPr/>
    </dgm:pt>
    <dgm:pt modelId="{9039431B-CC90-4B83-AF25-0FE0EAF3D0F4}" type="pres">
      <dgm:prSet presAssocID="{18630196-A037-4153-9EB1-CA7BE22DBA74}" presName="FourConn_1-2" presStyleLbl="fgAccFollowNode1" presStyleIdx="0" presStyleCnt="3">
        <dgm:presLayoutVars>
          <dgm:bulletEnabled val="1"/>
        </dgm:presLayoutVars>
      </dgm:prSet>
      <dgm:spPr/>
    </dgm:pt>
    <dgm:pt modelId="{279A2FD3-5DD0-412D-806B-319F93C386AC}" type="pres">
      <dgm:prSet presAssocID="{18630196-A037-4153-9EB1-CA7BE22DBA74}" presName="FourConn_2-3" presStyleLbl="fgAccFollowNode1" presStyleIdx="1" presStyleCnt="3">
        <dgm:presLayoutVars>
          <dgm:bulletEnabled val="1"/>
        </dgm:presLayoutVars>
      </dgm:prSet>
      <dgm:spPr/>
    </dgm:pt>
    <dgm:pt modelId="{98508CC1-1C0E-4D94-9498-DF880A553142}" type="pres">
      <dgm:prSet presAssocID="{18630196-A037-4153-9EB1-CA7BE22DBA74}" presName="FourConn_3-4" presStyleLbl="fgAccFollowNode1" presStyleIdx="2" presStyleCnt="3">
        <dgm:presLayoutVars>
          <dgm:bulletEnabled val="1"/>
        </dgm:presLayoutVars>
      </dgm:prSet>
      <dgm:spPr/>
    </dgm:pt>
    <dgm:pt modelId="{105D66E1-41A4-4783-8D37-B363D16F0A22}" type="pres">
      <dgm:prSet presAssocID="{18630196-A037-4153-9EB1-CA7BE22DBA74}" presName="FourNodes_1_text" presStyleLbl="node1" presStyleIdx="3" presStyleCnt="4">
        <dgm:presLayoutVars>
          <dgm:bulletEnabled val="1"/>
        </dgm:presLayoutVars>
      </dgm:prSet>
      <dgm:spPr/>
    </dgm:pt>
    <dgm:pt modelId="{6682D199-CD83-4A26-BB4B-5B32CC7440CE}" type="pres">
      <dgm:prSet presAssocID="{18630196-A037-4153-9EB1-CA7BE22DBA74}" presName="FourNodes_2_text" presStyleLbl="node1" presStyleIdx="3" presStyleCnt="4">
        <dgm:presLayoutVars>
          <dgm:bulletEnabled val="1"/>
        </dgm:presLayoutVars>
      </dgm:prSet>
      <dgm:spPr/>
    </dgm:pt>
    <dgm:pt modelId="{5044026B-0ECA-4800-811B-1CB545FF3CAA}" type="pres">
      <dgm:prSet presAssocID="{18630196-A037-4153-9EB1-CA7BE22DBA74}" presName="FourNodes_3_text" presStyleLbl="node1" presStyleIdx="3" presStyleCnt="4">
        <dgm:presLayoutVars>
          <dgm:bulletEnabled val="1"/>
        </dgm:presLayoutVars>
      </dgm:prSet>
      <dgm:spPr/>
    </dgm:pt>
    <dgm:pt modelId="{640E31DD-C754-4E07-BB03-1C754DE6F7D8}" type="pres">
      <dgm:prSet presAssocID="{18630196-A037-4153-9EB1-CA7BE22DBA74}" presName="FourNodes_4_text" presStyleLbl="node1" presStyleIdx="3" presStyleCnt="4">
        <dgm:presLayoutVars>
          <dgm:bulletEnabled val="1"/>
        </dgm:presLayoutVars>
      </dgm:prSet>
      <dgm:spPr/>
    </dgm:pt>
  </dgm:ptLst>
  <dgm:cxnLst>
    <dgm:cxn modelId="{FF4CC81C-4023-4228-818B-8A6EA4C3373B}" type="presOf" srcId="{6F699833-9513-4199-88B3-D43B7E348E2A}" destId="{98508CC1-1C0E-4D94-9498-DF880A553142}" srcOrd="0" destOrd="0" presId="urn:microsoft.com/office/officeart/2005/8/layout/vProcess5"/>
    <dgm:cxn modelId="{8B9E0D2D-6A76-4F0C-A1E7-37A2D777FECF}" srcId="{18630196-A037-4153-9EB1-CA7BE22DBA74}" destId="{16B11E15-AA41-4841-B8B1-EFAD2ED5676D}" srcOrd="3" destOrd="0" parTransId="{3AFFF44D-94F6-4509-AAEC-580FC70F8C8A}" sibTransId="{127466B2-C353-4466-BBDE-57F8F30E6677}"/>
    <dgm:cxn modelId="{07F1CD50-40B0-4B5B-A3AF-1C11175B8FD0}" type="presOf" srcId="{BF088D09-9EF6-4B52-8195-367110819D5E}" destId="{96C39FC3-ABF2-442A-916F-26CB7C2B7454}" srcOrd="0" destOrd="0" presId="urn:microsoft.com/office/officeart/2005/8/layout/vProcess5"/>
    <dgm:cxn modelId="{8920EA76-C126-45C3-9BE7-BE11C792010D}" type="presOf" srcId="{6EEAFBB9-AAD7-4451-A255-27AA19D5E338}" destId="{279A2FD3-5DD0-412D-806B-319F93C386AC}" srcOrd="0" destOrd="0" presId="urn:microsoft.com/office/officeart/2005/8/layout/vProcess5"/>
    <dgm:cxn modelId="{765A7858-140F-478C-81DD-D69E14CD1A40}" srcId="{18630196-A037-4153-9EB1-CA7BE22DBA74}" destId="{686F13AD-6A5B-4A23-BDD1-C6A9E11E81B1}" srcOrd="2" destOrd="0" parTransId="{6823829E-0243-4D6B-807F-419D009A9C17}" sibTransId="{6F699833-9513-4199-88B3-D43B7E348E2A}"/>
    <dgm:cxn modelId="{1E96AF59-5447-41A2-97B1-E4FC4A023AD8}" type="presOf" srcId="{686F13AD-6A5B-4A23-BDD1-C6A9E11E81B1}" destId="{46CADC3B-5682-457E-AD2C-827A8896BC51}" srcOrd="0" destOrd="0" presId="urn:microsoft.com/office/officeart/2005/8/layout/vProcess5"/>
    <dgm:cxn modelId="{365B998D-2001-4C65-883C-6FCD7B53EDBA}" srcId="{18630196-A037-4153-9EB1-CA7BE22DBA74}" destId="{FBDB80DF-EE8B-4EC1-8E43-3248D6D0DA1D}" srcOrd="1" destOrd="0" parTransId="{544B76F6-CCA9-4AAA-9B1B-2A654F62C453}" sibTransId="{6EEAFBB9-AAD7-4451-A255-27AA19D5E338}"/>
    <dgm:cxn modelId="{5D700699-2045-4F2F-AC85-E164D66883EB}" srcId="{18630196-A037-4153-9EB1-CA7BE22DBA74}" destId="{BF088D09-9EF6-4B52-8195-367110819D5E}" srcOrd="0" destOrd="0" parTransId="{B66856BA-035A-46B2-85D8-7C3F3EE66FC3}" sibTransId="{DA65CCDF-AF24-4745-B972-B3CFCB5449F3}"/>
    <dgm:cxn modelId="{731B0C99-1DA7-41E4-88FF-25DCB974ADF0}" type="presOf" srcId="{16B11E15-AA41-4841-B8B1-EFAD2ED5676D}" destId="{A42EE664-4BDC-4BD0-BE8E-82A78FC9249D}" srcOrd="0" destOrd="0" presId="urn:microsoft.com/office/officeart/2005/8/layout/vProcess5"/>
    <dgm:cxn modelId="{F54E589F-36A6-4A55-A5A1-4FBAFB7CF18F}" type="presOf" srcId="{DA65CCDF-AF24-4745-B972-B3CFCB5449F3}" destId="{9039431B-CC90-4B83-AF25-0FE0EAF3D0F4}" srcOrd="0" destOrd="0" presId="urn:microsoft.com/office/officeart/2005/8/layout/vProcess5"/>
    <dgm:cxn modelId="{517B36A1-C861-418F-9774-69EDB38C965E}" type="presOf" srcId="{BF088D09-9EF6-4B52-8195-367110819D5E}" destId="{105D66E1-41A4-4783-8D37-B363D16F0A22}" srcOrd="1" destOrd="0" presId="urn:microsoft.com/office/officeart/2005/8/layout/vProcess5"/>
    <dgm:cxn modelId="{3B5BE6A8-D3D5-4AAA-BBC5-D925120669D4}" type="presOf" srcId="{686F13AD-6A5B-4A23-BDD1-C6A9E11E81B1}" destId="{5044026B-0ECA-4800-811B-1CB545FF3CAA}" srcOrd="1" destOrd="0" presId="urn:microsoft.com/office/officeart/2005/8/layout/vProcess5"/>
    <dgm:cxn modelId="{248C2EAD-D12A-4CF9-8C09-6BA6C57113EB}" type="presOf" srcId="{18630196-A037-4153-9EB1-CA7BE22DBA74}" destId="{F76FA3BF-0B49-40BA-91B8-CCA1D7AE7186}" srcOrd="0" destOrd="0" presId="urn:microsoft.com/office/officeart/2005/8/layout/vProcess5"/>
    <dgm:cxn modelId="{2FD726B7-FF5C-439D-86A2-A3CEB0F34785}" type="presOf" srcId="{FBDB80DF-EE8B-4EC1-8E43-3248D6D0DA1D}" destId="{BC394584-52BE-4CFB-A54B-E88074369FAD}" srcOrd="0" destOrd="0" presId="urn:microsoft.com/office/officeart/2005/8/layout/vProcess5"/>
    <dgm:cxn modelId="{9A9325CF-95EB-4A2A-9254-2C906D95B189}" type="presOf" srcId="{16B11E15-AA41-4841-B8B1-EFAD2ED5676D}" destId="{640E31DD-C754-4E07-BB03-1C754DE6F7D8}" srcOrd="1" destOrd="0" presId="urn:microsoft.com/office/officeart/2005/8/layout/vProcess5"/>
    <dgm:cxn modelId="{AFE06DF2-37A6-41D4-8863-D72BF6025B14}" type="presOf" srcId="{FBDB80DF-EE8B-4EC1-8E43-3248D6D0DA1D}" destId="{6682D199-CD83-4A26-BB4B-5B32CC7440CE}" srcOrd="1" destOrd="0" presId="urn:microsoft.com/office/officeart/2005/8/layout/vProcess5"/>
    <dgm:cxn modelId="{E9DB2DD5-AE53-4D4C-9877-8F18CB540EF5}" type="presParOf" srcId="{F76FA3BF-0B49-40BA-91B8-CCA1D7AE7186}" destId="{6D2CB58B-8DEE-45EB-A198-B5822DB95F89}" srcOrd="0" destOrd="0" presId="urn:microsoft.com/office/officeart/2005/8/layout/vProcess5"/>
    <dgm:cxn modelId="{8BD888C5-AB22-4021-9B88-8A5C409C1C53}" type="presParOf" srcId="{F76FA3BF-0B49-40BA-91B8-CCA1D7AE7186}" destId="{96C39FC3-ABF2-442A-916F-26CB7C2B7454}" srcOrd="1" destOrd="0" presId="urn:microsoft.com/office/officeart/2005/8/layout/vProcess5"/>
    <dgm:cxn modelId="{55A1361F-2369-4678-ADA0-278EF52C350E}" type="presParOf" srcId="{F76FA3BF-0B49-40BA-91B8-CCA1D7AE7186}" destId="{BC394584-52BE-4CFB-A54B-E88074369FAD}" srcOrd="2" destOrd="0" presId="urn:microsoft.com/office/officeart/2005/8/layout/vProcess5"/>
    <dgm:cxn modelId="{900AAC2B-FD5A-4880-A2F1-10E10BE0BEB8}" type="presParOf" srcId="{F76FA3BF-0B49-40BA-91B8-CCA1D7AE7186}" destId="{46CADC3B-5682-457E-AD2C-827A8896BC51}" srcOrd="3" destOrd="0" presId="urn:microsoft.com/office/officeart/2005/8/layout/vProcess5"/>
    <dgm:cxn modelId="{8A6930B0-FA89-4539-B1C2-94AFC60DA05E}" type="presParOf" srcId="{F76FA3BF-0B49-40BA-91B8-CCA1D7AE7186}" destId="{A42EE664-4BDC-4BD0-BE8E-82A78FC9249D}" srcOrd="4" destOrd="0" presId="urn:microsoft.com/office/officeart/2005/8/layout/vProcess5"/>
    <dgm:cxn modelId="{FE6C8313-EE88-4688-A171-FCFEF7B80C85}" type="presParOf" srcId="{F76FA3BF-0B49-40BA-91B8-CCA1D7AE7186}" destId="{9039431B-CC90-4B83-AF25-0FE0EAF3D0F4}" srcOrd="5" destOrd="0" presId="urn:microsoft.com/office/officeart/2005/8/layout/vProcess5"/>
    <dgm:cxn modelId="{87E3C2E0-D061-4430-8575-F067196D920E}" type="presParOf" srcId="{F76FA3BF-0B49-40BA-91B8-CCA1D7AE7186}" destId="{279A2FD3-5DD0-412D-806B-319F93C386AC}" srcOrd="6" destOrd="0" presId="urn:microsoft.com/office/officeart/2005/8/layout/vProcess5"/>
    <dgm:cxn modelId="{62F0A481-D655-40B0-8E86-E0E5554D10F6}" type="presParOf" srcId="{F76FA3BF-0B49-40BA-91B8-CCA1D7AE7186}" destId="{98508CC1-1C0E-4D94-9498-DF880A553142}" srcOrd="7" destOrd="0" presId="urn:microsoft.com/office/officeart/2005/8/layout/vProcess5"/>
    <dgm:cxn modelId="{58799088-56F5-489F-B49C-A1E7F0919DD3}" type="presParOf" srcId="{F76FA3BF-0B49-40BA-91B8-CCA1D7AE7186}" destId="{105D66E1-41A4-4783-8D37-B363D16F0A22}" srcOrd="8" destOrd="0" presId="urn:microsoft.com/office/officeart/2005/8/layout/vProcess5"/>
    <dgm:cxn modelId="{FCA3EED1-6604-4730-BD13-CDC89E2EB9DC}" type="presParOf" srcId="{F76FA3BF-0B49-40BA-91B8-CCA1D7AE7186}" destId="{6682D199-CD83-4A26-BB4B-5B32CC7440CE}" srcOrd="9" destOrd="0" presId="urn:microsoft.com/office/officeart/2005/8/layout/vProcess5"/>
    <dgm:cxn modelId="{7BF4BDE2-3F54-4C13-B333-2E9EAB3C8932}" type="presParOf" srcId="{F76FA3BF-0B49-40BA-91B8-CCA1D7AE7186}" destId="{5044026B-0ECA-4800-811B-1CB545FF3CAA}" srcOrd="10" destOrd="0" presId="urn:microsoft.com/office/officeart/2005/8/layout/vProcess5"/>
    <dgm:cxn modelId="{CD637879-7650-4F03-8C80-01E813386C10}" type="presParOf" srcId="{F76FA3BF-0B49-40BA-91B8-CCA1D7AE7186}" destId="{640E31DD-C754-4E07-BB03-1C754DE6F7D8}" srcOrd="11" destOrd="0" presId="urn:microsoft.com/office/officeart/2005/8/layout/vProcess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6FAD8E-7199-4E38-96EE-AB241B17812B}">
      <dsp:nvSpPr>
        <dsp:cNvPr id="0" name=""/>
        <dsp:cNvSpPr/>
      </dsp:nvSpPr>
      <dsp:spPr>
        <a:xfrm>
          <a:off x="439749" y="555730"/>
          <a:ext cx="686858" cy="68685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E63A56-25D2-4D55-9680-EE1DBF87B0D4}">
      <dsp:nvSpPr>
        <dsp:cNvPr id="0" name=""/>
        <dsp:cNvSpPr/>
      </dsp:nvSpPr>
      <dsp:spPr>
        <a:xfrm>
          <a:off x="583989" y="699971"/>
          <a:ext cx="398377" cy="3983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DF6E3D-816B-4179-B84A-26F066A3E710}">
      <dsp:nvSpPr>
        <dsp:cNvPr id="0" name=""/>
        <dsp:cNvSpPr/>
      </dsp:nvSpPr>
      <dsp:spPr>
        <a:xfrm>
          <a:off x="1273791" y="469478"/>
          <a:ext cx="1619022" cy="859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solidFill>
                <a:schemeClr val="bg1"/>
              </a:solidFill>
              <a:latin typeface="Aptos" panose="020B0004020202020204" pitchFamily="34" charset="0"/>
            </a:rPr>
            <a:t>As an account can have more one authorized user, the model can validate multiple voices per account. Voice recognition was implemented by using Speaker classification methods.</a:t>
          </a:r>
          <a:endParaRPr lang="en-US" sz="1100" kern="1200" dirty="0">
            <a:solidFill>
              <a:schemeClr val="bg1"/>
            </a:solidFill>
            <a:latin typeface="Aptos" panose="020B0004020202020204" pitchFamily="34" charset="0"/>
          </a:endParaRPr>
        </a:p>
      </dsp:txBody>
      <dsp:txXfrm>
        <a:off x="1273791" y="469478"/>
        <a:ext cx="1619022" cy="859362"/>
      </dsp:txXfrm>
    </dsp:sp>
    <dsp:sp modelId="{C81DAA0F-9F38-4C83-A472-D6A0F7B71154}">
      <dsp:nvSpPr>
        <dsp:cNvPr id="0" name=""/>
        <dsp:cNvSpPr/>
      </dsp:nvSpPr>
      <dsp:spPr>
        <a:xfrm>
          <a:off x="3174916" y="555730"/>
          <a:ext cx="686858" cy="68685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BCC61E-0CE3-4BCC-9C23-259D4D231731}">
      <dsp:nvSpPr>
        <dsp:cNvPr id="0" name=""/>
        <dsp:cNvSpPr/>
      </dsp:nvSpPr>
      <dsp:spPr>
        <a:xfrm>
          <a:off x="3319156" y="699971"/>
          <a:ext cx="398377" cy="3983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9B3B0A-CE34-4A9F-8624-1F0B7E06C578}">
      <dsp:nvSpPr>
        <dsp:cNvPr id="0" name=""/>
        <dsp:cNvSpPr/>
      </dsp:nvSpPr>
      <dsp:spPr>
        <a:xfrm>
          <a:off x="4008958" y="555730"/>
          <a:ext cx="1619022" cy="6868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solidFill>
                <a:schemeClr val="bg1"/>
              </a:solidFill>
              <a:latin typeface="Aptos" panose="020B0004020202020204" pitchFamily="34" charset="0"/>
            </a:rPr>
            <a:t>For Passphrase validation, Whisper Model was used to extract the text from Audio.</a:t>
          </a:r>
        </a:p>
      </dsp:txBody>
      <dsp:txXfrm>
        <a:off x="4008958" y="555730"/>
        <a:ext cx="1619022" cy="686858"/>
      </dsp:txXfrm>
    </dsp:sp>
    <dsp:sp modelId="{3E645259-3D73-49F3-9F6E-B6F4A26BE30D}">
      <dsp:nvSpPr>
        <dsp:cNvPr id="0" name=""/>
        <dsp:cNvSpPr/>
      </dsp:nvSpPr>
      <dsp:spPr>
        <a:xfrm>
          <a:off x="5910083" y="555730"/>
          <a:ext cx="686858" cy="68685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77071A-B30D-412D-B2DA-4803C1402803}">
      <dsp:nvSpPr>
        <dsp:cNvPr id="0" name=""/>
        <dsp:cNvSpPr/>
      </dsp:nvSpPr>
      <dsp:spPr>
        <a:xfrm>
          <a:off x="6054323" y="699971"/>
          <a:ext cx="398377" cy="39837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sp>
    <dsp:sp modelId="{DBB9FF7F-F053-4568-89C3-2405F27EE66D}">
      <dsp:nvSpPr>
        <dsp:cNvPr id="0" name=""/>
        <dsp:cNvSpPr/>
      </dsp:nvSpPr>
      <dsp:spPr>
        <a:xfrm>
          <a:off x="6744125" y="555730"/>
          <a:ext cx="1619022" cy="6868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dirty="0">
              <a:solidFill>
                <a:schemeClr val="bg1"/>
              </a:solidFill>
              <a:latin typeface="Aptos" panose="020B0004020202020204" pitchFamily="34" charset="0"/>
            </a:rPr>
            <a:t>Lip reading was also implemented using Deep learning to recognize the passphrase.</a:t>
          </a:r>
        </a:p>
      </dsp:txBody>
      <dsp:txXfrm>
        <a:off x="6744125" y="555730"/>
        <a:ext cx="1619022" cy="686858"/>
      </dsp:txXfrm>
    </dsp:sp>
    <dsp:sp modelId="{BE1359FE-0CEA-4891-BBE2-981241EC55DF}">
      <dsp:nvSpPr>
        <dsp:cNvPr id="0" name=""/>
        <dsp:cNvSpPr/>
      </dsp:nvSpPr>
      <dsp:spPr>
        <a:xfrm>
          <a:off x="8645250" y="555730"/>
          <a:ext cx="686858" cy="68685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B54335-D3F2-48B2-BEAF-BAB2AF65438A}">
      <dsp:nvSpPr>
        <dsp:cNvPr id="0" name=""/>
        <dsp:cNvSpPr/>
      </dsp:nvSpPr>
      <dsp:spPr>
        <a:xfrm>
          <a:off x="8789490" y="699971"/>
          <a:ext cx="398377" cy="39837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E531E5-39CF-45DE-AD5B-61088773C42C}">
      <dsp:nvSpPr>
        <dsp:cNvPr id="0" name=""/>
        <dsp:cNvSpPr/>
      </dsp:nvSpPr>
      <dsp:spPr>
        <a:xfrm>
          <a:off x="9479292" y="555730"/>
          <a:ext cx="1619022" cy="6868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dirty="0">
              <a:solidFill>
                <a:schemeClr val="bg1"/>
              </a:solidFill>
              <a:latin typeface="Aptos" panose="020B0004020202020204" pitchFamily="34" charset="0"/>
            </a:rPr>
            <a:t>Once the customer is successfully authenticated, they will be able to use the Virtual assistant asking questions about their portfolio using simple English phrases. </a:t>
          </a:r>
        </a:p>
      </dsp:txBody>
      <dsp:txXfrm>
        <a:off x="9479292" y="555730"/>
        <a:ext cx="1619022" cy="6868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C39FC3-ABF2-442A-916F-26CB7C2B7454}">
      <dsp:nvSpPr>
        <dsp:cNvPr id="0" name=""/>
        <dsp:cNvSpPr/>
      </dsp:nvSpPr>
      <dsp:spPr>
        <a:xfrm>
          <a:off x="0" y="0"/>
          <a:ext cx="4994172" cy="751436"/>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defRPr cap="all"/>
          </a:pPr>
          <a:r>
            <a:rPr lang="en-US" sz="1000" kern="1200">
              <a:latin typeface="Aptos" panose="020B0004020202020204" pitchFamily="34" charset="0"/>
            </a:rPr>
            <a:t>The Virtual Assistant was built using Google Palm, a Large Language Model from Google that uses Transformers and can perform various reasoning tasks such as common reasoning, explaining the code, etc. </a:t>
          </a:r>
        </a:p>
      </dsp:txBody>
      <dsp:txXfrm>
        <a:off x="22009" y="22009"/>
        <a:ext cx="4119816" cy="707418"/>
      </dsp:txXfrm>
    </dsp:sp>
    <dsp:sp modelId="{BC394584-52BE-4CFB-A54B-E88074369FAD}">
      <dsp:nvSpPr>
        <dsp:cNvPr id="0" name=""/>
        <dsp:cNvSpPr/>
      </dsp:nvSpPr>
      <dsp:spPr>
        <a:xfrm>
          <a:off x="418261" y="888061"/>
          <a:ext cx="4994172" cy="751436"/>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defRPr cap="all"/>
          </a:pPr>
          <a:r>
            <a:rPr lang="en-US" sz="1000" kern="1200">
              <a:latin typeface="Aptos" panose="020B0004020202020204" pitchFamily="34" charset="0"/>
            </a:rPr>
            <a:t>Google Palm was integrated to work with the data from the online database using SQL Database Chain. </a:t>
          </a:r>
        </a:p>
      </dsp:txBody>
      <dsp:txXfrm>
        <a:off x="440270" y="910070"/>
        <a:ext cx="4043458" cy="707418"/>
      </dsp:txXfrm>
    </dsp:sp>
    <dsp:sp modelId="{46CADC3B-5682-457E-AD2C-827A8896BC51}">
      <dsp:nvSpPr>
        <dsp:cNvPr id="0" name=""/>
        <dsp:cNvSpPr/>
      </dsp:nvSpPr>
      <dsp:spPr>
        <a:xfrm>
          <a:off x="830281" y="1776123"/>
          <a:ext cx="4994172" cy="751436"/>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defRPr cap="all"/>
          </a:pPr>
          <a:r>
            <a:rPr lang="en-US" sz="1000" kern="1200" dirty="0">
              <a:latin typeface="Aptos" panose="020B0004020202020204" pitchFamily="34" charset="0"/>
            </a:rPr>
            <a:t>When the user asks questions about the Portfolio, such as "What is my Balance amount?“, the model converts the user question into SQL queries, executes them in the backend database, and returns the results. </a:t>
          </a:r>
        </a:p>
      </dsp:txBody>
      <dsp:txXfrm>
        <a:off x="852290" y="1798132"/>
        <a:ext cx="4049700" cy="707418"/>
      </dsp:txXfrm>
    </dsp:sp>
    <dsp:sp modelId="{A42EE664-4BDC-4BD0-BE8E-82A78FC9249D}">
      <dsp:nvSpPr>
        <dsp:cNvPr id="0" name=""/>
        <dsp:cNvSpPr/>
      </dsp:nvSpPr>
      <dsp:spPr>
        <a:xfrm>
          <a:off x="1248542" y="2664185"/>
          <a:ext cx="4994172" cy="751436"/>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defRPr cap="all"/>
          </a:pPr>
          <a:r>
            <a:rPr lang="en-US" sz="1000" kern="1200">
              <a:latin typeface="Aptos" panose="020B0004020202020204" pitchFamily="34" charset="0"/>
            </a:rPr>
            <a:t>To demonstrate the application, a sample Stream lit app was built to ask the app a sample question about the Portfolio, and the responses were recorded, as shown in the figure.         </a:t>
          </a:r>
        </a:p>
      </dsp:txBody>
      <dsp:txXfrm>
        <a:off x="1270551" y="2686194"/>
        <a:ext cx="4043458" cy="707418"/>
      </dsp:txXfrm>
    </dsp:sp>
    <dsp:sp modelId="{9039431B-CC90-4B83-AF25-0FE0EAF3D0F4}">
      <dsp:nvSpPr>
        <dsp:cNvPr id="0" name=""/>
        <dsp:cNvSpPr/>
      </dsp:nvSpPr>
      <dsp:spPr>
        <a:xfrm>
          <a:off x="4505738" y="575532"/>
          <a:ext cx="488433" cy="488433"/>
        </a:xfrm>
        <a:prstGeom prst="downArrow">
          <a:avLst>
            <a:gd name="adj1" fmla="val 55000"/>
            <a:gd name="adj2" fmla="val 45000"/>
          </a:avLst>
        </a:prstGeom>
        <a:solidFill>
          <a:schemeClr val="accent5">
            <a:alpha val="90000"/>
            <a:tint val="40000"/>
            <a:hueOff val="0"/>
            <a:satOff val="0"/>
            <a:lumOff val="0"/>
            <a:alphaOff val="0"/>
          </a:schemeClr>
        </a:solidFill>
        <a:ln w="1905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4615635" y="575532"/>
        <a:ext cx="268639" cy="367546"/>
      </dsp:txXfrm>
    </dsp:sp>
    <dsp:sp modelId="{279A2FD3-5DD0-412D-806B-319F93C386AC}">
      <dsp:nvSpPr>
        <dsp:cNvPr id="0" name=""/>
        <dsp:cNvSpPr/>
      </dsp:nvSpPr>
      <dsp:spPr>
        <a:xfrm>
          <a:off x="4923999" y="1463594"/>
          <a:ext cx="488433" cy="488433"/>
        </a:xfrm>
        <a:prstGeom prst="downArrow">
          <a:avLst>
            <a:gd name="adj1" fmla="val 55000"/>
            <a:gd name="adj2" fmla="val 45000"/>
          </a:avLst>
        </a:prstGeom>
        <a:solidFill>
          <a:schemeClr val="accent5">
            <a:alpha val="90000"/>
            <a:tint val="40000"/>
            <a:hueOff val="0"/>
            <a:satOff val="0"/>
            <a:lumOff val="0"/>
            <a:alphaOff val="0"/>
          </a:schemeClr>
        </a:solidFill>
        <a:ln w="1905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5033896" y="1463594"/>
        <a:ext cx="268639" cy="367546"/>
      </dsp:txXfrm>
    </dsp:sp>
    <dsp:sp modelId="{98508CC1-1C0E-4D94-9498-DF880A553142}">
      <dsp:nvSpPr>
        <dsp:cNvPr id="0" name=""/>
        <dsp:cNvSpPr/>
      </dsp:nvSpPr>
      <dsp:spPr>
        <a:xfrm>
          <a:off x="5336019" y="2351655"/>
          <a:ext cx="488433" cy="488433"/>
        </a:xfrm>
        <a:prstGeom prst="downArrow">
          <a:avLst>
            <a:gd name="adj1" fmla="val 55000"/>
            <a:gd name="adj2" fmla="val 45000"/>
          </a:avLst>
        </a:prstGeom>
        <a:solidFill>
          <a:schemeClr val="accent5">
            <a:alpha val="90000"/>
            <a:tint val="40000"/>
            <a:hueOff val="0"/>
            <a:satOff val="0"/>
            <a:lumOff val="0"/>
            <a:alphaOff val="0"/>
          </a:schemeClr>
        </a:solidFill>
        <a:ln w="1905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5445916" y="2351655"/>
        <a:ext cx="268639" cy="36754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12F710-112A-4906-8DA6-218F45694316}" type="datetimeFigureOut">
              <a:rPr lang="en-US" smtClean="0"/>
              <a:t>8/7/2024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E03C1F-B71E-450E-8D3F-4EE64D65A129}" type="slidenum">
              <a:rPr lang="en-US" smtClean="0"/>
              <a:t>‹#›</a:t>
            </a:fld>
            <a:endParaRPr lang="en-US"/>
          </a:p>
        </p:txBody>
      </p:sp>
    </p:spTree>
    <p:extLst>
      <p:ext uri="{BB962C8B-B14F-4D97-AF65-F5344CB8AC3E}">
        <p14:creationId xmlns:p14="http://schemas.microsoft.com/office/powerpoint/2010/main" val="3551913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E03C1F-B71E-450E-8D3F-4EE64D65A129}" type="slidenum">
              <a:rPr lang="en-US" smtClean="0"/>
              <a:t>2</a:t>
            </a:fld>
            <a:endParaRPr lang="en-US"/>
          </a:p>
        </p:txBody>
      </p:sp>
    </p:spTree>
    <p:extLst>
      <p:ext uri="{BB962C8B-B14F-4D97-AF65-F5344CB8AC3E}">
        <p14:creationId xmlns:p14="http://schemas.microsoft.com/office/powerpoint/2010/main" val="2736168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E03C1F-B71E-450E-8D3F-4EE64D65A129}" type="slidenum">
              <a:rPr lang="en-US" smtClean="0"/>
              <a:t>12</a:t>
            </a:fld>
            <a:endParaRPr lang="en-US"/>
          </a:p>
        </p:txBody>
      </p:sp>
    </p:spTree>
    <p:extLst>
      <p:ext uri="{BB962C8B-B14F-4D97-AF65-F5344CB8AC3E}">
        <p14:creationId xmlns:p14="http://schemas.microsoft.com/office/powerpoint/2010/main" val="2925631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dirty="0">
              <a:solidFill>
                <a:schemeClr val="bg1"/>
              </a:solidFill>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0E03C1F-B71E-450E-8D3F-4EE64D65A129}" type="slidenum">
              <a:rPr lang="en-US" smtClean="0"/>
              <a:t>13</a:t>
            </a:fld>
            <a:endParaRPr lang="en-US"/>
          </a:p>
        </p:txBody>
      </p:sp>
    </p:spTree>
    <p:extLst>
      <p:ext uri="{BB962C8B-B14F-4D97-AF65-F5344CB8AC3E}">
        <p14:creationId xmlns:p14="http://schemas.microsoft.com/office/powerpoint/2010/main" val="1054558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E03C1F-B71E-450E-8D3F-4EE64D65A129}" type="slidenum">
              <a:rPr lang="en-US" smtClean="0"/>
              <a:t>3</a:t>
            </a:fld>
            <a:endParaRPr lang="en-US"/>
          </a:p>
        </p:txBody>
      </p:sp>
    </p:spTree>
    <p:extLst>
      <p:ext uri="{BB962C8B-B14F-4D97-AF65-F5344CB8AC3E}">
        <p14:creationId xmlns:p14="http://schemas.microsoft.com/office/powerpoint/2010/main" val="469361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90000"/>
              </a:lnSpc>
              <a:spcBef>
                <a:spcPts val="0"/>
              </a:spcBef>
              <a:spcAft>
                <a:spcPts val="0"/>
              </a:spcAft>
              <a:buClrTx/>
              <a:buSzTx/>
              <a:buFont typeface="Wingdings" panose="05000000000000000000" pitchFamily="2" charset="2"/>
              <a:buNone/>
              <a:tabLst/>
              <a:defRPr/>
            </a:pPr>
            <a:endParaRPr lang="en-US" dirty="0"/>
          </a:p>
        </p:txBody>
      </p:sp>
      <p:sp>
        <p:nvSpPr>
          <p:cNvPr id="4" name="Slide Number Placeholder 3"/>
          <p:cNvSpPr>
            <a:spLocks noGrp="1"/>
          </p:cNvSpPr>
          <p:nvPr>
            <p:ph type="sldNum" sz="quarter" idx="5"/>
          </p:nvPr>
        </p:nvSpPr>
        <p:spPr/>
        <p:txBody>
          <a:bodyPr/>
          <a:lstStyle/>
          <a:p>
            <a:fld id="{D0E03C1F-B71E-450E-8D3F-4EE64D65A129}" type="slidenum">
              <a:rPr lang="en-US" smtClean="0"/>
              <a:t>4</a:t>
            </a:fld>
            <a:endParaRPr lang="en-US"/>
          </a:p>
        </p:txBody>
      </p:sp>
    </p:spTree>
    <p:extLst>
      <p:ext uri="{BB962C8B-B14F-4D97-AF65-F5344CB8AC3E}">
        <p14:creationId xmlns:p14="http://schemas.microsoft.com/office/powerpoint/2010/main" val="2426801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E03C1F-B71E-450E-8D3F-4EE64D65A129}" type="slidenum">
              <a:rPr lang="en-US" smtClean="0"/>
              <a:t>6</a:t>
            </a:fld>
            <a:endParaRPr lang="en-US"/>
          </a:p>
        </p:txBody>
      </p:sp>
    </p:spTree>
    <p:extLst>
      <p:ext uri="{BB962C8B-B14F-4D97-AF65-F5344CB8AC3E}">
        <p14:creationId xmlns:p14="http://schemas.microsoft.com/office/powerpoint/2010/main" val="3451224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E03C1F-B71E-450E-8D3F-4EE64D65A129}" type="slidenum">
              <a:rPr lang="en-US" smtClean="0"/>
              <a:t>7</a:t>
            </a:fld>
            <a:endParaRPr lang="en-US"/>
          </a:p>
        </p:txBody>
      </p:sp>
    </p:spTree>
    <p:extLst>
      <p:ext uri="{BB962C8B-B14F-4D97-AF65-F5344CB8AC3E}">
        <p14:creationId xmlns:p14="http://schemas.microsoft.com/office/powerpoint/2010/main" val="511082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E03C1F-B71E-450E-8D3F-4EE64D65A129}" type="slidenum">
              <a:rPr lang="en-US" smtClean="0"/>
              <a:t>8</a:t>
            </a:fld>
            <a:endParaRPr lang="en-US"/>
          </a:p>
        </p:txBody>
      </p:sp>
    </p:spTree>
    <p:extLst>
      <p:ext uri="{BB962C8B-B14F-4D97-AF65-F5344CB8AC3E}">
        <p14:creationId xmlns:p14="http://schemas.microsoft.com/office/powerpoint/2010/main" val="3936440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dirty="0">
              <a:solidFill>
                <a:schemeClr val="bg1"/>
              </a:solidFill>
              <a:latin typeface="Aptos" panose="020B0004020202020204" pitchFamily="34" charset="0"/>
              <a:ea typeface="Aptos" panose="020B0004020202020204" pitchFamily="34" charset="0"/>
              <a:cs typeface="Calibri Light" panose="020F0302020204030204" pitchFamily="34" charset="0"/>
            </a:endParaRPr>
          </a:p>
        </p:txBody>
      </p:sp>
      <p:sp>
        <p:nvSpPr>
          <p:cNvPr id="4" name="Slide Number Placeholder 3"/>
          <p:cNvSpPr>
            <a:spLocks noGrp="1"/>
          </p:cNvSpPr>
          <p:nvPr>
            <p:ph type="sldNum" sz="quarter" idx="5"/>
          </p:nvPr>
        </p:nvSpPr>
        <p:spPr/>
        <p:txBody>
          <a:bodyPr/>
          <a:lstStyle/>
          <a:p>
            <a:fld id="{D0E03C1F-B71E-450E-8D3F-4EE64D65A129}" type="slidenum">
              <a:rPr lang="en-US" smtClean="0"/>
              <a:t>9</a:t>
            </a:fld>
            <a:endParaRPr lang="en-US"/>
          </a:p>
        </p:txBody>
      </p:sp>
    </p:spTree>
    <p:extLst>
      <p:ext uri="{BB962C8B-B14F-4D97-AF65-F5344CB8AC3E}">
        <p14:creationId xmlns:p14="http://schemas.microsoft.com/office/powerpoint/2010/main" val="3096867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E03C1F-B71E-450E-8D3F-4EE64D65A129}" type="slidenum">
              <a:rPr lang="en-US" smtClean="0"/>
              <a:t>10</a:t>
            </a:fld>
            <a:endParaRPr lang="en-US"/>
          </a:p>
        </p:txBody>
      </p:sp>
    </p:spTree>
    <p:extLst>
      <p:ext uri="{BB962C8B-B14F-4D97-AF65-F5344CB8AC3E}">
        <p14:creationId xmlns:p14="http://schemas.microsoft.com/office/powerpoint/2010/main" val="610206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E03C1F-B71E-450E-8D3F-4EE64D65A129}" type="slidenum">
              <a:rPr lang="en-US" smtClean="0"/>
              <a:t>11</a:t>
            </a:fld>
            <a:endParaRPr lang="en-US"/>
          </a:p>
        </p:txBody>
      </p:sp>
    </p:spTree>
    <p:extLst>
      <p:ext uri="{BB962C8B-B14F-4D97-AF65-F5344CB8AC3E}">
        <p14:creationId xmlns:p14="http://schemas.microsoft.com/office/powerpoint/2010/main" val="3648349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72EA7947-E287-4738-8C82-07CE4F01EF03}" type="datetime2">
              <a:rPr lang="en-US" smtClean="0"/>
              <a:t>Wednesday, August 7, 2024</a:t>
            </a:fld>
            <a:endParaRPr lang="en-US" dirty="0"/>
          </a:p>
        </p:txBody>
      </p:sp>
      <p:sp>
        <p:nvSpPr>
          <p:cNvPr id="8" name="Footer Placeholder 7"/>
          <p:cNvSpPr>
            <a:spLocks noGrp="1"/>
          </p:cNvSpPr>
          <p:nvPr>
            <p:ph type="ftr" sz="quarter" idx="11"/>
          </p:nvPr>
        </p:nvSpPr>
        <p:spPr/>
        <p:txBody>
          <a:bodyPr/>
          <a:lstStyle/>
          <a:p>
            <a:r>
              <a:rPr lang="en-US"/>
              <a:t>Sample Footer</a:t>
            </a:r>
          </a:p>
        </p:txBody>
      </p:sp>
      <p:sp>
        <p:nvSpPr>
          <p:cNvPr id="9" name="Slide Number Placeholder 8"/>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06631360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6CB39B-5F4C-4A7E-9BE3-AAFD45576D16}" type="datetime2">
              <a:rPr lang="en-US" smtClean="0"/>
              <a:t>Wednesday, August 7, 2024</a:t>
            </a:fld>
            <a:endParaRPr lang="en-US" dirty="0"/>
          </a:p>
        </p:txBody>
      </p:sp>
      <p:sp>
        <p:nvSpPr>
          <p:cNvPr id="5" name="Footer Placeholder 4"/>
          <p:cNvSpPr>
            <a:spLocks noGrp="1"/>
          </p:cNvSpPr>
          <p:nvPr>
            <p:ph type="ftr" sz="quarter" idx="11"/>
          </p:nvPr>
        </p:nvSpPr>
        <p:spPr/>
        <p:txBody>
          <a:bodyPr/>
          <a:lstStyle/>
          <a:p>
            <a:r>
              <a:rPr lang="en-US"/>
              <a:t>Sample Footer</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96823616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6CB39B-5F4C-4A7E-9BE3-AAFD45576D16}" type="datetime2">
              <a:rPr lang="en-US" smtClean="0"/>
              <a:t>Wednesday, August 7, 2024</a:t>
            </a:fld>
            <a:endParaRPr lang="en-US" dirty="0"/>
          </a:p>
        </p:txBody>
      </p:sp>
      <p:sp>
        <p:nvSpPr>
          <p:cNvPr id="5" name="Footer Placeholder 4"/>
          <p:cNvSpPr>
            <a:spLocks noGrp="1"/>
          </p:cNvSpPr>
          <p:nvPr>
            <p:ph type="ftr" sz="quarter" idx="11"/>
          </p:nvPr>
        </p:nvSpPr>
        <p:spPr/>
        <p:txBody>
          <a:bodyPr/>
          <a:lstStyle/>
          <a:p>
            <a:r>
              <a:rPr lang="en-US"/>
              <a:t>Sample Footer</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383747880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6CB39B-5F4C-4A7E-9BE3-AAFD45576D16}" type="datetime2">
              <a:rPr lang="en-US" smtClean="0"/>
              <a:t>Wednesday, August 7, 2024</a:t>
            </a:fld>
            <a:endParaRPr lang="en-US" dirty="0"/>
          </a:p>
        </p:txBody>
      </p:sp>
      <p:sp>
        <p:nvSpPr>
          <p:cNvPr id="8" name="Footer Placeholder 7"/>
          <p:cNvSpPr>
            <a:spLocks noGrp="1"/>
          </p:cNvSpPr>
          <p:nvPr>
            <p:ph type="ftr" sz="quarter" idx="11"/>
          </p:nvPr>
        </p:nvSpPr>
        <p:spPr/>
        <p:txBody>
          <a:bodyPr/>
          <a:lstStyle/>
          <a:p>
            <a:r>
              <a:rPr lang="en-US"/>
              <a:t>Sample Footer</a:t>
            </a:r>
            <a:endParaRPr lang="en-US" dirty="0"/>
          </a:p>
        </p:txBody>
      </p:sp>
      <p:sp>
        <p:nvSpPr>
          <p:cNvPr id="9" name="Slide Number Placeholder 8"/>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155909620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FE809929-0719-4517-94D6-FDF7F99E70F6}" type="datetime2">
              <a:rPr lang="en-US" smtClean="0"/>
              <a:t>Wednesday, August 7, 2024</a:t>
            </a:fld>
            <a:endParaRPr lang="en-US"/>
          </a:p>
        </p:txBody>
      </p:sp>
      <p:sp>
        <p:nvSpPr>
          <p:cNvPr id="8" name="Footer Placeholder 7"/>
          <p:cNvSpPr>
            <a:spLocks noGrp="1"/>
          </p:cNvSpPr>
          <p:nvPr>
            <p:ph type="ftr" sz="quarter" idx="11"/>
          </p:nvPr>
        </p:nvSpPr>
        <p:spPr/>
        <p:txBody>
          <a:bodyPr/>
          <a:lstStyle/>
          <a:p>
            <a:r>
              <a:rPr lang="en-US"/>
              <a:t>Sample Footer</a:t>
            </a:r>
          </a:p>
        </p:txBody>
      </p:sp>
      <p:sp>
        <p:nvSpPr>
          <p:cNvPr id="9" name="Slide Number Placeholder 8"/>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68353786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246CB39B-5F4C-4A7E-9BE3-AAFD45576D16}" type="datetime2">
              <a:rPr lang="en-US" smtClean="0"/>
              <a:t>Wednesday, August 7, 2024</a:t>
            </a:fld>
            <a:endParaRPr lang="en-US" dirty="0"/>
          </a:p>
        </p:txBody>
      </p:sp>
      <p:sp>
        <p:nvSpPr>
          <p:cNvPr id="9" name="Footer Placeholder 8"/>
          <p:cNvSpPr>
            <a:spLocks noGrp="1"/>
          </p:cNvSpPr>
          <p:nvPr>
            <p:ph type="ftr" sz="quarter" idx="11"/>
          </p:nvPr>
        </p:nvSpPr>
        <p:spPr/>
        <p:txBody>
          <a:bodyPr/>
          <a:lstStyle/>
          <a:p>
            <a:r>
              <a:rPr lang="en-US"/>
              <a:t>Sample Footer</a:t>
            </a:r>
            <a:endParaRPr lang="en-US" dirty="0"/>
          </a:p>
        </p:txBody>
      </p:sp>
      <p:sp>
        <p:nvSpPr>
          <p:cNvPr id="10" name="Slide Number Placeholder 9"/>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31604325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246CB39B-5F4C-4A7E-9BE3-AAFD45576D16}" type="datetime2">
              <a:rPr lang="en-US" smtClean="0"/>
              <a:t>Wednesday, August 7, 2024</a:t>
            </a:fld>
            <a:endParaRPr lang="en-US" dirty="0"/>
          </a:p>
        </p:txBody>
      </p:sp>
      <p:sp>
        <p:nvSpPr>
          <p:cNvPr id="8" name="Footer Placeholder 7"/>
          <p:cNvSpPr>
            <a:spLocks noGrp="1"/>
          </p:cNvSpPr>
          <p:nvPr>
            <p:ph type="ftr" sz="quarter" idx="11"/>
          </p:nvPr>
        </p:nvSpPr>
        <p:spPr/>
        <p:txBody>
          <a:bodyPr/>
          <a:lstStyle/>
          <a:p>
            <a:r>
              <a:rPr lang="en-US"/>
              <a:t>Sample Footer</a:t>
            </a:r>
            <a:endParaRPr lang="en-US" dirty="0"/>
          </a:p>
        </p:txBody>
      </p:sp>
      <p:sp>
        <p:nvSpPr>
          <p:cNvPr id="9" name="Slide Number Placeholder 8"/>
          <p:cNvSpPr>
            <a:spLocks noGrp="1"/>
          </p:cNvSpPr>
          <p:nvPr>
            <p:ph type="sldNum" sz="quarter" idx="12"/>
          </p:nvPr>
        </p:nvSpPr>
        <p:spPr/>
        <p:txBody>
          <a:bodyPr/>
          <a:lstStyle/>
          <a:p>
            <a:fld id="{DBA1B0FB-D917-4C8C-928F-313BD683BF39}" type="slidenum">
              <a:rPr lang="en-US" smtClean="0"/>
              <a:pPr/>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0891913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75BB40A-97BD-4BFB-B639-0BFF95FDE8B7}" type="datetime2">
              <a:rPr lang="en-US" smtClean="0"/>
              <a:t>Wednesday, August 7, 2024</a:t>
            </a:fld>
            <a:endParaRPr lang="en-US"/>
          </a:p>
        </p:txBody>
      </p:sp>
      <p:sp>
        <p:nvSpPr>
          <p:cNvPr id="4" name="Footer Placeholder 3"/>
          <p:cNvSpPr>
            <a:spLocks noGrp="1"/>
          </p:cNvSpPr>
          <p:nvPr>
            <p:ph type="ftr" sz="quarter" idx="11"/>
          </p:nvPr>
        </p:nvSpPr>
        <p:spPr/>
        <p:txBody>
          <a:bodyPr/>
          <a:lstStyle/>
          <a:p>
            <a:r>
              <a:rPr lang="en-US"/>
              <a:t>Sample Footer</a:t>
            </a:r>
          </a:p>
        </p:txBody>
      </p:sp>
      <p:sp>
        <p:nvSpPr>
          <p:cNvPr id="5" name="Slide Number Placeholder 4"/>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722423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E9E0E3-ECF6-4CFE-8698-AEFEBCECC3C0}" type="datetime2">
              <a:rPr lang="en-US" smtClean="0"/>
              <a:t>Wednesday, August 7, 2024</a:t>
            </a:fld>
            <a:endParaRPr lang="en-US"/>
          </a:p>
        </p:txBody>
      </p:sp>
      <p:sp>
        <p:nvSpPr>
          <p:cNvPr id="3" name="Footer Placeholder 2"/>
          <p:cNvSpPr>
            <a:spLocks noGrp="1"/>
          </p:cNvSpPr>
          <p:nvPr>
            <p:ph type="ftr" sz="quarter" idx="11"/>
          </p:nvPr>
        </p:nvSpPr>
        <p:spPr/>
        <p:txBody>
          <a:bodyPr/>
          <a:lstStyle/>
          <a:p>
            <a:r>
              <a:rPr lang="en-US"/>
              <a:t>Sample Footer</a:t>
            </a:r>
          </a:p>
        </p:txBody>
      </p:sp>
      <p:sp>
        <p:nvSpPr>
          <p:cNvPr id="4" name="Slide Number Placeholder 3"/>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559820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246CB39B-5F4C-4A7E-9BE3-AAFD45576D16}" type="datetime2">
              <a:rPr lang="en-US" smtClean="0"/>
              <a:t>Wednesday, August 7, 2024</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r>
              <a:rPr lang="en-US"/>
              <a:t>Sample Footer</a:t>
            </a:r>
            <a:endParaRPr lang="en-US" dirty="0"/>
          </a:p>
        </p:txBody>
      </p:sp>
      <p:sp>
        <p:nvSpPr>
          <p:cNvPr id="11" name="Slide Number Placeholder 10"/>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311687318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E50BC9E2-CB44-4C05-9BB5-496C18A241E0}" type="datetime2">
              <a:rPr lang="en-US" smtClean="0"/>
              <a:t>Wednesday, August 7, 2024</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r>
              <a:rPr lang="en-US"/>
              <a:t>Sample Footer</a:t>
            </a:r>
          </a:p>
        </p:txBody>
      </p:sp>
      <p:sp>
        <p:nvSpPr>
          <p:cNvPr id="10" name="Slide Number Placeholder 9"/>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149558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246CB39B-5F4C-4A7E-9BE3-AAFD45576D16}" type="datetime2">
              <a:rPr lang="en-US" smtClean="0"/>
              <a:t>Wednesday, August 7, 2024</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r>
              <a:rPr lang="en-US"/>
              <a:t>Sample Footer</a:t>
            </a:r>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144444845"/>
      </p:ext>
    </p:extLst>
  </p:cSld>
  <p:clrMap bg1="lt1" tx1="dk1" bg2="lt2" tx2="dk2" accent1="accent1" accent2="accent2" accent3="accent3" accent4="accent4" accent5="accent5" accent6="accent6" hlink="hlink" folHlink="fol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slideLayout" Target="../slideLayouts/slideLayout2.xml"/><Relationship Id="rId7" Type="http://schemas.openxmlformats.org/officeDocument/2006/relationships/diagramData" Target="../diagrams/data2.xml"/><Relationship Id="rId12" Type="http://schemas.openxmlformats.org/officeDocument/2006/relationships/image" Target="../media/image2.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3.png"/><Relationship Id="rId11" Type="http://schemas.microsoft.com/office/2007/relationships/diagramDrawing" Target="../diagrams/drawing2.xml"/><Relationship Id="rId5" Type="http://schemas.openxmlformats.org/officeDocument/2006/relationships/image" Target="../media/image22.png"/><Relationship Id="rId10" Type="http://schemas.openxmlformats.org/officeDocument/2006/relationships/diagramColors" Target="../diagrams/colors2.xml"/><Relationship Id="rId4" Type="http://schemas.openxmlformats.org/officeDocument/2006/relationships/notesSlide" Target="../notesSlides/notesSlide9.xml"/><Relationship Id="rId9"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24.jp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25.jpg"/><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8" Type="http://schemas.openxmlformats.org/officeDocument/2006/relationships/hyperlink" Target="https://www.raconteur.net/finance/banking-app-ages" TargetMode="External"/><Relationship Id="rId3" Type="http://schemas.openxmlformats.org/officeDocument/2006/relationships/slideLayout" Target="../slideLayouts/slideLayout2.xml"/><Relationship Id="rId7" Type="http://schemas.openxmlformats.org/officeDocument/2006/relationships/hyperlink" Target="https://www.bankrate.com/banking/savings/savings-account-average-balance/#average-savings-by-age" TargetMode="Externa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hyperlink" Target="https://www2.deloitte.com/us/en/insights/industry/financial-services/accessible-banking-for-disabled.html" TargetMode="External"/><Relationship Id="rId5" Type="http://schemas.openxmlformats.org/officeDocument/2006/relationships/hyperlink" Target="https://www.pewresearch.org/short-reads/2022/01/13/share-of-those-65-and-older-who-are-tech-users-has-grown-in-the-past-decade/" TargetMode="External"/><Relationship Id="rId10" Type="http://schemas.openxmlformats.org/officeDocument/2006/relationships/image" Target="../media/image2.png"/><Relationship Id="rId4" Type="http://schemas.openxmlformats.org/officeDocument/2006/relationships/image" Target="../media/image26.jpeg"/><Relationship Id="rId9" Type="http://schemas.openxmlformats.org/officeDocument/2006/relationships/hyperlink" Target="https://www.knowledgehut.com/blog/web-development/long-short-term-memory" TargetMode="Externa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image" Target="../media/image27.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jp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4.jp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Layout" Target="../diagrams/layout1.xml"/><Relationship Id="rId11" Type="http://schemas.openxmlformats.org/officeDocument/2006/relationships/image" Target="../media/image2.png"/><Relationship Id="rId5" Type="http://schemas.openxmlformats.org/officeDocument/2006/relationships/diagramData" Target="../diagrams/data1.xml"/><Relationship Id="rId10" Type="http://schemas.openxmlformats.org/officeDocument/2006/relationships/image" Target="../media/image13.jpg"/><Relationship Id="rId4" Type="http://schemas.openxmlformats.org/officeDocument/2006/relationships/notesSlide" Target="../notesSlides/notesSlide3.xml"/><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9.jp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20.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3BF65-E3A4-2BA7-6AFA-DE10ACB037FC}"/>
              </a:ext>
            </a:extLst>
          </p:cNvPr>
          <p:cNvSpPr>
            <a:spLocks noGrp="1"/>
          </p:cNvSpPr>
          <p:nvPr>
            <p:ph type="ctrTitle"/>
          </p:nvPr>
        </p:nvSpPr>
        <p:spPr>
          <a:xfrm>
            <a:off x="212436" y="323166"/>
            <a:ext cx="4378037" cy="3105834"/>
          </a:xfrm>
        </p:spPr>
        <p:txBody>
          <a:bodyPr anchor="b">
            <a:noAutofit/>
          </a:bodyPr>
          <a:lstStyle/>
          <a:p>
            <a:pPr>
              <a:lnSpc>
                <a:spcPct val="90000"/>
              </a:lnSpc>
            </a:pPr>
            <a:br>
              <a:rPr lang="en-US" sz="2800" b="0" i="0" u="none" strike="noStrike" baseline="0" dirty="0">
                <a:latin typeface="Aptos" panose="020B0004020202020204" pitchFamily="34" charset="0"/>
              </a:rPr>
            </a:br>
            <a:r>
              <a:rPr lang="en-US" sz="2800" b="1" dirty="0">
                <a:latin typeface="Aptos" panose="020B0004020202020204" pitchFamily="34" charset="0"/>
              </a:rPr>
              <a:t>B</a:t>
            </a:r>
            <a:r>
              <a:rPr lang="en-US" sz="2800" b="1" i="0" u="none" strike="noStrike" baseline="0" dirty="0">
                <a:latin typeface="Aptos" panose="020B0004020202020204" pitchFamily="34" charset="0"/>
              </a:rPr>
              <a:t>uilding a Virtual Assistant for Trading APP Using Deep Learning and LLM for Seniors &amp; People with Disabilities </a:t>
            </a:r>
            <a:endParaRPr lang="en-US" sz="2800" dirty="0"/>
          </a:p>
        </p:txBody>
      </p:sp>
      <p:pic>
        <p:nvPicPr>
          <p:cNvPr id="5" name="Picture 4" descr="A person and person smiling while taking a selfie&#10;&#10;Description automatically generated">
            <a:extLst>
              <a:ext uri="{FF2B5EF4-FFF2-40B4-BE49-F238E27FC236}">
                <a16:creationId xmlns:a16="http://schemas.microsoft.com/office/drawing/2014/main" id="{0707E546-FE31-0687-F550-CAD57854C471}"/>
              </a:ext>
            </a:extLst>
          </p:cNvPr>
          <p:cNvPicPr>
            <a:picLocks noChangeAspect="1"/>
          </p:cNvPicPr>
          <p:nvPr/>
        </p:nvPicPr>
        <p:blipFill>
          <a:blip r:embed="rId4">
            <a:extLst>
              <a:ext uri="{28A0092B-C50C-407E-A947-70E740481C1C}">
                <a14:useLocalDpi xmlns:a14="http://schemas.microsoft.com/office/drawing/2010/main" val="0"/>
              </a:ext>
            </a:extLst>
          </a:blip>
          <a:srcRect l="19325" r="19581"/>
          <a:stretch/>
        </p:blipFill>
        <p:spPr>
          <a:xfrm>
            <a:off x="4743450" y="10"/>
            <a:ext cx="7448551" cy="6857990"/>
          </a:xfrm>
          <a:custGeom>
            <a:avLst/>
            <a:gdLst/>
            <a:ahLst/>
            <a:cxnLst/>
            <a:rect l="l" t="t" r="r" b="b"/>
            <a:pathLst>
              <a:path w="7448551" h="6858000">
                <a:moveTo>
                  <a:pt x="0" y="0"/>
                </a:moveTo>
                <a:lnTo>
                  <a:pt x="7448551" y="0"/>
                </a:lnTo>
                <a:lnTo>
                  <a:pt x="7448551" y="6858000"/>
                </a:lnTo>
                <a:lnTo>
                  <a:pt x="0" y="6858000"/>
                </a:lnTo>
                <a:close/>
              </a:path>
            </a:pathLst>
          </a:custGeom>
        </p:spPr>
      </p:pic>
      <p:sp>
        <p:nvSpPr>
          <p:cNvPr id="8" name="TextBox 7">
            <a:extLst>
              <a:ext uri="{FF2B5EF4-FFF2-40B4-BE49-F238E27FC236}">
                <a16:creationId xmlns:a16="http://schemas.microsoft.com/office/drawing/2014/main" id="{5907A856-3692-6B46-AA2E-E078C09CDECE}"/>
              </a:ext>
            </a:extLst>
          </p:cNvPr>
          <p:cNvSpPr txBox="1"/>
          <p:nvPr/>
        </p:nvSpPr>
        <p:spPr>
          <a:xfrm>
            <a:off x="286328" y="5574468"/>
            <a:ext cx="4024019" cy="707886"/>
          </a:xfrm>
          <a:prstGeom prst="rect">
            <a:avLst/>
          </a:prstGeom>
          <a:noFill/>
        </p:spPr>
        <p:txBody>
          <a:bodyPr wrap="square" rtlCol="0">
            <a:spAutoFit/>
          </a:bodyPr>
          <a:lstStyle/>
          <a:p>
            <a:r>
              <a:rPr lang="en-US" sz="2000" dirty="0">
                <a:latin typeface="Aptos" panose="020B0004020202020204" pitchFamily="34" charset="0"/>
              </a:rPr>
              <a:t>Guruprasad </a:t>
            </a:r>
          </a:p>
          <a:p>
            <a:r>
              <a:rPr lang="en-US" sz="2000" dirty="0">
                <a:latin typeface="Aptos" panose="020B0004020202020204" pitchFamily="34" charset="0"/>
              </a:rPr>
              <a:t>Velikadu Krishnamoorthy</a:t>
            </a:r>
          </a:p>
        </p:txBody>
      </p:sp>
      <p:pic>
        <p:nvPicPr>
          <p:cNvPr id="34" name="Audio 33">
            <a:hlinkClick r:id="" action="ppaction://media"/>
            <a:extLst>
              <a:ext uri="{FF2B5EF4-FFF2-40B4-BE49-F238E27FC236}">
                <a16:creationId xmlns:a16="http://schemas.microsoft.com/office/drawing/2014/main" id="{2D7DE804-0AC7-B218-B87E-0E54E7E4ADB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94072409"/>
      </p:ext>
    </p:extLst>
  </p:cSld>
  <p:clrMapOvr>
    <a:masterClrMapping/>
  </p:clrMapOvr>
  <mc:AlternateContent xmlns:mc="http://schemas.openxmlformats.org/markup-compatibility/2006" xmlns:p14="http://schemas.microsoft.com/office/powerpoint/2010/main">
    <mc:Choice Requires="p14">
      <p:transition spd="slow" p14:dur="2000" advTm="12180"/>
    </mc:Choice>
    <mc:Fallback xmlns="">
      <p:transition spd="slow" advTm="121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FC7EFF-E4E4-7047-FA6A-5AC0E0A87F1A}"/>
              </a:ext>
            </a:extLst>
          </p:cNvPr>
          <p:cNvSpPr>
            <a:spLocks noGrp="1"/>
          </p:cNvSpPr>
          <p:nvPr>
            <p:ph type="title"/>
          </p:nvPr>
        </p:nvSpPr>
        <p:spPr>
          <a:xfrm>
            <a:off x="643466" y="643467"/>
            <a:ext cx="6242719" cy="1728044"/>
          </a:xfrm>
          <a:noFill/>
          <a:ln>
            <a:solidFill>
              <a:schemeClr val="bg1"/>
            </a:solidFill>
          </a:ln>
        </p:spPr>
        <p:txBody>
          <a:bodyPr wrap="square">
            <a:normAutofit/>
          </a:bodyPr>
          <a:lstStyle/>
          <a:p>
            <a:r>
              <a:rPr lang="en-US" dirty="0">
                <a:solidFill>
                  <a:schemeClr val="bg1"/>
                </a:solidFill>
              </a:rPr>
              <a:t>The Virtual Assistant- Loading the Data</a:t>
            </a:r>
          </a:p>
        </p:txBody>
      </p:sp>
      <p:sp>
        <p:nvSpPr>
          <p:cNvPr id="3" name="Content Placeholder 2">
            <a:extLst>
              <a:ext uri="{FF2B5EF4-FFF2-40B4-BE49-F238E27FC236}">
                <a16:creationId xmlns:a16="http://schemas.microsoft.com/office/drawing/2014/main" id="{710DE0B8-3CC0-78EE-0E79-988B7A544997}"/>
              </a:ext>
            </a:extLst>
          </p:cNvPr>
          <p:cNvSpPr>
            <a:spLocks noGrp="1"/>
          </p:cNvSpPr>
          <p:nvPr>
            <p:ph idx="1"/>
          </p:nvPr>
        </p:nvSpPr>
        <p:spPr>
          <a:xfrm>
            <a:off x="643467" y="2638044"/>
            <a:ext cx="6242715" cy="3415622"/>
          </a:xfrm>
        </p:spPr>
        <p:txBody>
          <a:bodyPr>
            <a:normAutofit/>
          </a:bodyPr>
          <a:lstStyle/>
          <a:p>
            <a:pPr>
              <a:lnSpc>
                <a:spcPct val="90000"/>
              </a:lnSpc>
            </a:pPr>
            <a:r>
              <a:rPr lang="en-US" sz="13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After the customer is authenticated using voice recognition and Passphrase validation, they can access the Trading account and perform further transactions.</a:t>
            </a:r>
          </a:p>
          <a:p>
            <a:pPr>
              <a:lnSpc>
                <a:spcPct val="90000"/>
              </a:lnSpc>
            </a:pPr>
            <a:r>
              <a:rPr lang="en-US" sz="13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To make the trading experience more navigable, a virtual assistant was built so that the customer could ask questions about the Portfolio using simple English words. </a:t>
            </a:r>
          </a:p>
          <a:p>
            <a:pPr marL="0" indent="0">
              <a:lnSpc>
                <a:spcPct val="90000"/>
              </a:lnSpc>
              <a:buNone/>
            </a:pPr>
            <a:r>
              <a:rPr lang="en-US" sz="1300" b="1"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Creating  MySQL Database &amp; Tables: </a:t>
            </a:r>
          </a:p>
          <a:p>
            <a:pPr>
              <a:lnSpc>
                <a:spcPct val="90000"/>
              </a:lnSpc>
              <a:buFont typeface="Wingdings" panose="05000000000000000000" pitchFamily="2" charset="2"/>
              <a:buChar char="§"/>
            </a:pPr>
            <a:r>
              <a:rPr lang="en-US" sz="1300" kern="0" dirty="0">
                <a:solidFill>
                  <a:schemeClr val="bg1"/>
                </a:solidFill>
                <a:latin typeface="Aptos" panose="020B0004020202020204" pitchFamily="34" charset="0"/>
                <a:ea typeface="Aptos" panose="020B0004020202020204" pitchFamily="34" charset="0"/>
                <a:cs typeface="Times New Roman" panose="02020603050405020304" pitchFamily="18" charset="0"/>
              </a:rPr>
              <a:t>T</a:t>
            </a:r>
            <a:r>
              <a:rPr lang="en-US" sz="1300" kern="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wo tables were created in this project, one containing the details about their stock portfolio and the other containing the balance amount</a:t>
            </a:r>
            <a:endParaRPr lang="en-US" sz="1300" b="1" dirty="0">
              <a:solidFill>
                <a:schemeClr val="bg1"/>
              </a:solidFill>
              <a:latin typeface="Aptos" panose="020B0004020202020204" pitchFamily="34" charset="0"/>
              <a:ea typeface="Aptos" panose="020B0004020202020204" pitchFamily="34" charset="0"/>
              <a:cs typeface="Times New Roman" panose="02020603050405020304" pitchFamily="18" charset="0"/>
            </a:endParaRPr>
          </a:p>
          <a:p>
            <a:pPr>
              <a:lnSpc>
                <a:spcPct val="90000"/>
              </a:lnSpc>
              <a:buFont typeface="Wingdings" panose="05000000000000000000" pitchFamily="2" charset="2"/>
              <a:buChar char="§"/>
            </a:pPr>
            <a:r>
              <a:rPr lang="en-US" sz="13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The model would return the results by fetching the data from the backend database. </a:t>
            </a:r>
          </a:p>
          <a:p>
            <a:pPr marL="0" indent="0">
              <a:lnSpc>
                <a:spcPct val="90000"/>
              </a:lnSpc>
              <a:buNone/>
            </a:pPr>
            <a:r>
              <a:rPr lang="en-US" sz="1300" b="1" dirty="0">
                <a:solidFill>
                  <a:schemeClr val="bg1"/>
                </a:solidFill>
                <a:latin typeface="Aptos" panose="020B0004020202020204" pitchFamily="34" charset="0"/>
                <a:ea typeface="Aptos" panose="020B0004020202020204" pitchFamily="34" charset="0"/>
                <a:cs typeface="Times New Roman" panose="02020603050405020304" pitchFamily="18" charset="0"/>
              </a:rPr>
              <a:t>Whisper Model to Extract Speech from Audio:</a:t>
            </a:r>
          </a:p>
          <a:p>
            <a:pPr>
              <a:lnSpc>
                <a:spcPct val="90000"/>
              </a:lnSpc>
              <a:buFont typeface="Wingdings" panose="05000000000000000000" pitchFamily="2" charset="2"/>
              <a:buChar char="§"/>
            </a:pPr>
            <a:r>
              <a:rPr lang="en-US" sz="1300" kern="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To provide capabilities for the customer to interact with the Virtual Assistant by asking questions instead of typing them manually, the model was also integrated with the Whisper Model. </a:t>
            </a:r>
            <a:endParaRPr lang="en-US" sz="1300" b="1" dirty="0">
              <a:solidFill>
                <a:schemeClr val="bg1"/>
              </a:solidFill>
              <a:latin typeface="Aptos" panose="020B0004020202020204" pitchFamily="34" charset="0"/>
              <a:ea typeface="Aptos" panose="020B0004020202020204" pitchFamily="34" charset="0"/>
              <a:cs typeface="Times New Roman" panose="02020603050405020304" pitchFamily="18" charset="0"/>
            </a:endParaRPr>
          </a:p>
          <a:p>
            <a:pPr marL="0" indent="0">
              <a:lnSpc>
                <a:spcPct val="90000"/>
              </a:lnSpc>
              <a:buNone/>
            </a:pPr>
            <a:endParaRPr lang="en-US" sz="13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90000"/>
              </a:lnSpc>
            </a:pPr>
            <a:endParaRPr lang="en-US" sz="1300" dirty="0">
              <a:solidFill>
                <a:schemeClr val="bg1"/>
              </a:solidFill>
            </a:endParaRPr>
          </a:p>
        </p:txBody>
      </p:sp>
      <p:pic>
        <p:nvPicPr>
          <p:cNvPr id="5" name="Picture 4" descr="A screenshot of a computer&#10;&#10;Description automatically generated">
            <a:extLst>
              <a:ext uri="{FF2B5EF4-FFF2-40B4-BE49-F238E27FC236}">
                <a16:creationId xmlns:a16="http://schemas.microsoft.com/office/drawing/2014/main" id="{E39BF384-8195-9AE1-143B-E687B19003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0946" y="2450623"/>
            <a:ext cx="3874759" cy="1956753"/>
          </a:xfrm>
          <a:prstGeom prst="rect">
            <a:avLst/>
          </a:prstGeom>
        </p:spPr>
      </p:pic>
      <p:pic>
        <p:nvPicPr>
          <p:cNvPr id="11" name="Audio 10">
            <a:hlinkClick r:id="" action="ppaction://media"/>
            <a:extLst>
              <a:ext uri="{FF2B5EF4-FFF2-40B4-BE49-F238E27FC236}">
                <a16:creationId xmlns:a16="http://schemas.microsoft.com/office/drawing/2014/main" id="{98D03E37-3BF8-634B-6BDA-55611992C98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71878684"/>
      </p:ext>
    </p:extLst>
  </p:cSld>
  <p:clrMapOvr>
    <a:masterClrMapping/>
  </p:clrMapOvr>
  <mc:AlternateContent xmlns:mc="http://schemas.openxmlformats.org/markup-compatibility/2006" xmlns:p14="http://schemas.microsoft.com/office/powerpoint/2010/main">
    <mc:Choice Requires="p14">
      <p:transition spd="slow" p14:dur="2000" advTm="52599"/>
    </mc:Choice>
    <mc:Fallback xmlns="">
      <p:transition spd="slow" advTm="525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C950AB-5F72-EEF4-EE48-382EB344ED51}"/>
              </a:ext>
            </a:extLst>
          </p:cNvPr>
          <p:cNvSpPr>
            <a:spLocks noGrp="1"/>
          </p:cNvSpPr>
          <p:nvPr>
            <p:ph type="title"/>
          </p:nvPr>
        </p:nvSpPr>
        <p:spPr>
          <a:xfrm>
            <a:off x="643466" y="643467"/>
            <a:ext cx="6242719" cy="1728044"/>
          </a:xfrm>
          <a:noFill/>
          <a:ln>
            <a:solidFill>
              <a:schemeClr val="bg1"/>
            </a:solidFill>
          </a:ln>
        </p:spPr>
        <p:txBody>
          <a:bodyPr wrap="square">
            <a:normAutofit/>
          </a:bodyPr>
          <a:lstStyle/>
          <a:p>
            <a:r>
              <a:rPr lang="en-US">
                <a:solidFill>
                  <a:schemeClr val="bg1"/>
                </a:solidFill>
              </a:rPr>
              <a:t>Building Virtual Assistant using LLM &amp; Langchain</a:t>
            </a:r>
          </a:p>
        </p:txBody>
      </p:sp>
      <p:pic>
        <p:nvPicPr>
          <p:cNvPr id="8" name="Picture 7" descr="A screenshot of a computer&#10;&#10;Description automatically generated">
            <a:extLst>
              <a:ext uri="{FF2B5EF4-FFF2-40B4-BE49-F238E27FC236}">
                <a16:creationId xmlns:a16="http://schemas.microsoft.com/office/drawing/2014/main" id="{EDBF4BD8-92FC-AD02-55B3-CEAD21992E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29008" y="803724"/>
            <a:ext cx="3419524" cy="229963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AED46E65-0503-7C4D-605F-BE99EF63C7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29008" y="3855751"/>
            <a:ext cx="3419524" cy="1932030"/>
          </a:xfrm>
          <a:prstGeom prst="rect">
            <a:avLst/>
          </a:prstGeom>
        </p:spPr>
      </p:pic>
      <p:graphicFrame>
        <p:nvGraphicFramePr>
          <p:cNvPr id="17" name="Content Placeholder 2">
            <a:extLst>
              <a:ext uri="{FF2B5EF4-FFF2-40B4-BE49-F238E27FC236}">
                <a16:creationId xmlns:a16="http://schemas.microsoft.com/office/drawing/2014/main" id="{2D589B9C-83B1-82CE-4163-3B662A77580E}"/>
              </a:ext>
            </a:extLst>
          </p:cNvPr>
          <p:cNvGraphicFramePr>
            <a:graphicFrameLocks noGrp="1"/>
          </p:cNvGraphicFramePr>
          <p:nvPr>
            <p:ph idx="1"/>
            <p:extLst>
              <p:ext uri="{D42A27DB-BD31-4B8C-83A1-F6EECF244321}">
                <p14:modId xmlns:p14="http://schemas.microsoft.com/office/powerpoint/2010/main" val="57691273"/>
              </p:ext>
            </p:extLst>
          </p:nvPr>
        </p:nvGraphicFramePr>
        <p:xfrm>
          <a:off x="643467" y="2638044"/>
          <a:ext cx="6242715" cy="341562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0" name="Audio 9">
            <a:hlinkClick r:id="" action="ppaction://media"/>
            <a:extLst>
              <a:ext uri="{FF2B5EF4-FFF2-40B4-BE49-F238E27FC236}">
                <a16:creationId xmlns:a16="http://schemas.microsoft.com/office/drawing/2014/main" id="{E5B8946F-1ED1-D1BC-287D-3FDB5EB0568F}"/>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3222520"/>
      </p:ext>
    </p:extLst>
  </p:cSld>
  <p:clrMapOvr>
    <a:masterClrMapping/>
  </p:clrMapOvr>
  <mc:AlternateContent xmlns:mc="http://schemas.openxmlformats.org/markup-compatibility/2006" xmlns:p14="http://schemas.microsoft.com/office/powerpoint/2010/main">
    <mc:Choice Requires="p14">
      <p:transition spd="slow" p14:dur="2000" advTm="49146"/>
    </mc:Choice>
    <mc:Fallback xmlns="">
      <p:transition spd="slow" advTm="491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erson holding a phone&#10;&#10;Description automatically generated">
            <a:extLst>
              <a:ext uri="{FF2B5EF4-FFF2-40B4-BE49-F238E27FC236}">
                <a16:creationId xmlns:a16="http://schemas.microsoft.com/office/drawing/2014/main" id="{CB5CC6DB-4A5A-73A1-F10F-8578F781522F}"/>
              </a:ext>
            </a:extLst>
          </p:cNvPr>
          <p:cNvPicPr>
            <a:picLocks noChangeAspect="1"/>
          </p:cNvPicPr>
          <p:nvPr/>
        </p:nvPicPr>
        <p:blipFill>
          <a:blip r:embed="rId5">
            <a:extLst>
              <a:ext uri="{28A0092B-C50C-407E-A947-70E740481C1C}">
                <a14:useLocalDpi xmlns:a14="http://schemas.microsoft.com/office/drawing/2010/main" val="0"/>
              </a:ext>
            </a:extLst>
          </a:blip>
          <a:srcRect l="22313" r="4564"/>
          <a:stretch/>
        </p:blipFill>
        <p:spPr>
          <a:xfrm>
            <a:off x="4650909" y="10"/>
            <a:ext cx="7541090" cy="6857989"/>
          </a:xfrm>
          <a:prstGeom prst="rect">
            <a:avLst/>
          </a:prstGeom>
        </p:spPr>
      </p:pic>
      <p:sp>
        <p:nvSpPr>
          <p:cNvPr id="26" name="Rectangle 25">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F895CD-1947-0B2A-679E-508DCE7123B9}"/>
              </a:ext>
            </a:extLst>
          </p:cNvPr>
          <p:cNvSpPr>
            <a:spLocks noGrp="1"/>
          </p:cNvSpPr>
          <p:nvPr>
            <p:ph type="title"/>
          </p:nvPr>
        </p:nvSpPr>
        <p:spPr>
          <a:xfrm>
            <a:off x="350982" y="254000"/>
            <a:ext cx="3684168" cy="1039091"/>
          </a:xfrm>
          <a:noFill/>
          <a:ln>
            <a:solidFill>
              <a:schemeClr val="bg1"/>
            </a:solidFill>
          </a:ln>
        </p:spPr>
        <p:txBody>
          <a:bodyPr wrap="square">
            <a:normAutofit/>
          </a:bodyPr>
          <a:lstStyle/>
          <a:p>
            <a:r>
              <a:rPr lang="en-US" sz="2000" dirty="0">
                <a:solidFill>
                  <a:schemeClr val="bg1"/>
                </a:solidFill>
              </a:rPr>
              <a:t>Implementation Plan &amp; Recommendations</a:t>
            </a:r>
          </a:p>
        </p:txBody>
      </p:sp>
      <p:sp>
        <p:nvSpPr>
          <p:cNvPr id="3" name="Content Placeholder 2">
            <a:extLst>
              <a:ext uri="{FF2B5EF4-FFF2-40B4-BE49-F238E27FC236}">
                <a16:creationId xmlns:a16="http://schemas.microsoft.com/office/drawing/2014/main" id="{F18D46B6-234A-37CC-A5B8-7ED410AE4BEE}"/>
              </a:ext>
            </a:extLst>
          </p:cNvPr>
          <p:cNvSpPr>
            <a:spLocks noGrp="1"/>
          </p:cNvSpPr>
          <p:nvPr>
            <p:ph idx="1"/>
          </p:nvPr>
        </p:nvSpPr>
        <p:spPr>
          <a:xfrm>
            <a:off x="240145" y="1547091"/>
            <a:ext cx="3990109" cy="5056909"/>
          </a:xfrm>
        </p:spPr>
        <p:txBody>
          <a:bodyPr>
            <a:normAutofit/>
          </a:bodyPr>
          <a:lstStyle/>
          <a:p>
            <a:pPr>
              <a:lnSpc>
                <a:spcPct val="90000"/>
              </a:lnSpc>
            </a:pPr>
            <a:r>
              <a:rPr lang="en-US" sz="1500" dirty="0">
                <a:solidFill>
                  <a:schemeClr val="bg1"/>
                </a:solidFill>
                <a:latin typeface="Aptos" panose="020B0004020202020204" pitchFamily="34" charset="0"/>
                <a:ea typeface="Aptos" panose="020B0004020202020204" pitchFamily="34" charset="0"/>
                <a:cs typeface="Times New Roman" panose="02020603050405020304" pitchFamily="18" charset="0"/>
              </a:rPr>
              <a:t>All the</a:t>
            </a:r>
            <a:r>
              <a:rPr lang="en-US" sz="15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models must be trained on a large corpus to attain higher accuracy before production deployment. The Virtual Assistant model must be trained in a wide range of questions the customers can ask before deploying in Production.</a:t>
            </a:r>
          </a:p>
          <a:p>
            <a:pPr>
              <a:lnSpc>
                <a:spcPct val="90000"/>
              </a:lnSpc>
            </a:pPr>
            <a:r>
              <a:rPr lang="en-US" sz="1500" kern="0" dirty="0">
                <a:solidFill>
                  <a:schemeClr val="bg1"/>
                </a:solidFill>
                <a:latin typeface="Aptos" panose="020B0004020202020204" pitchFamily="34" charset="0"/>
                <a:ea typeface="Aptos" panose="020B0004020202020204" pitchFamily="34" charset="0"/>
                <a:cs typeface="Times New Roman" panose="02020603050405020304" pitchFamily="18" charset="0"/>
              </a:rPr>
              <a:t>T</a:t>
            </a:r>
            <a:r>
              <a:rPr lang="en-US" sz="1500" kern="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he model does not include any retry capabilities, which are essential enhancements before deploying them in production.</a:t>
            </a:r>
            <a:endParaRPr lang="en-US" sz="15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90000"/>
              </a:lnSpc>
            </a:pPr>
            <a:r>
              <a:rPr lang="en-US" sz="15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The voice recognition model was trained with the voices of young male speakers. As the model is mainly intended for older adults and people with disabilities, it is recommended that the model be trained to use voices representing the general population.</a:t>
            </a:r>
          </a:p>
          <a:p>
            <a:pPr>
              <a:lnSpc>
                <a:spcPct val="90000"/>
              </a:lnSpc>
            </a:pPr>
            <a:r>
              <a:rPr lang="en-US" sz="15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The model was built for English-speaking customers. It is recommended that the model be expanded to other languages. </a:t>
            </a:r>
          </a:p>
          <a:p>
            <a:pPr>
              <a:lnSpc>
                <a:spcPct val="90000"/>
              </a:lnSpc>
            </a:pPr>
            <a:endParaRPr lang="en-US" sz="1100" dirty="0">
              <a:solidFill>
                <a:schemeClr val="bg1"/>
              </a:solidFill>
            </a:endParaRPr>
          </a:p>
        </p:txBody>
      </p:sp>
      <p:pic>
        <p:nvPicPr>
          <p:cNvPr id="10" name="Audio 9">
            <a:hlinkClick r:id="" action="ppaction://media"/>
            <a:extLst>
              <a:ext uri="{FF2B5EF4-FFF2-40B4-BE49-F238E27FC236}">
                <a16:creationId xmlns:a16="http://schemas.microsoft.com/office/drawing/2014/main" id="{200ADD1E-A00B-D3CE-B562-21638FF3EEA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12390254"/>
      </p:ext>
    </p:extLst>
  </p:cSld>
  <p:clrMapOvr>
    <a:masterClrMapping/>
  </p:clrMapOvr>
  <mc:AlternateContent xmlns:mc="http://schemas.openxmlformats.org/markup-compatibility/2006" xmlns:p14="http://schemas.microsoft.com/office/powerpoint/2010/main">
    <mc:Choice Requires="p14">
      <p:transition spd="slow" p14:dur="2000" advTm="41852"/>
    </mc:Choice>
    <mc:Fallback xmlns="">
      <p:transition spd="slow" advTm="418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50000">
              <a:srgbClr val="696B70"/>
            </a:gs>
            <a:gs pos="0">
              <a:schemeClr val="bg2">
                <a:lumMod val="75000"/>
              </a:schemeClr>
            </a:gs>
            <a:gs pos="100000">
              <a:schemeClr val="tx2">
                <a:lumMod val="5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48E02-4F95-0DEB-E6CC-6C4914FB9AEE}"/>
              </a:ext>
            </a:extLst>
          </p:cNvPr>
          <p:cNvSpPr>
            <a:spLocks noGrp="1"/>
          </p:cNvSpPr>
          <p:nvPr>
            <p:ph type="title"/>
          </p:nvPr>
        </p:nvSpPr>
        <p:spPr>
          <a:xfrm>
            <a:off x="6697473" y="276812"/>
            <a:ext cx="5402144" cy="1174991"/>
          </a:xfrm>
        </p:spPr>
        <p:txBody>
          <a:bodyPr>
            <a:normAutofit/>
          </a:bodyPr>
          <a:lstStyle/>
          <a:p>
            <a:r>
              <a:rPr lang="en-US" sz="2400"/>
              <a:t>Limitations &amp; Ethical Concerns</a:t>
            </a:r>
          </a:p>
        </p:txBody>
      </p:sp>
      <p:pic>
        <p:nvPicPr>
          <p:cNvPr id="5" name="Picture 4" descr="A person holding a cell phone&#10;&#10;Description automatically generated">
            <a:extLst>
              <a:ext uri="{FF2B5EF4-FFF2-40B4-BE49-F238E27FC236}">
                <a16:creationId xmlns:a16="http://schemas.microsoft.com/office/drawing/2014/main" id="{5105C74E-0C11-C90A-A033-281AD82A557E}"/>
              </a:ext>
            </a:extLst>
          </p:cNvPr>
          <p:cNvPicPr>
            <a:picLocks noChangeAspect="1"/>
          </p:cNvPicPr>
          <p:nvPr/>
        </p:nvPicPr>
        <p:blipFill>
          <a:blip r:embed="rId5">
            <a:extLst>
              <a:ext uri="{28A0092B-C50C-407E-A947-70E740481C1C}">
                <a14:useLocalDpi xmlns:a14="http://schemas.microsoft.com/office/drawing/2010/main" val="0"/>
              </a:ext>
            </a:extLst>
          </a:blip>
          <a:srcRect l="19754" r="21003" b="-1"/>
          <a:stretch/>
        </p:blipFill>
        <p:spPr>
          <a:xfrm>
            <a:off x="20" y="10"/>
            <a:ext cx="6086621" cy="6857990"/>
          </a:xfrm>
          <a:prstGeom prst="rect">
            <a:avLst/>
          </a:prstGeom>
        </p:spPr>
      </p:pic>
      <p:sp>
        <p:nvSpPr>
          <p:cNvPr id="3" name="Content Placeholder 2">
            <a:extLst>
              <a:ext uri="{FF2B5EF4-FFF2-40B4-BE49-F238E27FC236}">
                <a16:creationId xmlns:a16="http://schemas.microsoft.com/office/drawing/2014/main" id="{96D92BCF-0794-F5B6-E0A5-5DB0B4D1A336}"/>
              </a:ext>
            </a:extLst>
          </p:cNvPr>
          <p:cNvSpPr>
            <a:spLocks noGrp="1"/>
          </p:cNvSpPr>
          <p:nvPr>
            <p:ph idx="1"/>
          </p:nvPr>
        </p:nvSpPr>
        <p:spPr>
          <a:xfrm>
            <a:off x="6697473" y="1935297"/>
            <a:ext cx="5402144" cy="4645891"/>
          </a:xfrm>
        </p:spPr>
        <p:txBody>
          <a:bodyPr>
            <a:noAutofit/>
          </a:bodyPr>
          <a:lstStyle/>
          <a:p>
            <a:pPr>
              <a:lnSpc>
                <a:spcPct val="90000"/>
              </a:lnSpc>
              <a:buFont typeface="Wingdings" panose="05000000000000000000" pitchFamily="2" charset="2"/>
              <a:buChar char="§"/>
            </a:pPr>
            <a:r>
              <a:rPr lang="en-US" kern="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The project does not include a module to record the customer's voice to train the model. The models were trained using the data available on the internet.</a:t>
            </a:r>
          </a:p>
          <a:p>
            <a:pPr>
              <a:lnSpc>
                <a:spcPct val="90000"/>
              </a:lnSpc>
              <a:buFont typeface="Wingdings" panose="05000000000000000000" pitchFamily="2" charset="2"/>
              <a:buChar char="§"/>
            </a:pPr>
            <a:r>
              <a:rPr lang="en-US"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The voice recognition can be easily exploited by bad actors and scammers. </a:t>
            </a:r>
          </a:p>
          <a:p>
            <a:pPr>
              <a:lnSpc>
                <a:spcPct val="90000"/>
              </a:lnSpc>
              <a:buFont typeface="Wingdings" panose="05000000000000000000" pitchFamily="2" charset="2"/>
              <a:buChar char="§"/>
            </a:pPr>
            <a:r>
              <a:rPr lang="en-US" kern="0" dirty="0">
                <a:solidFill>
                  <a:schemeClr val="bg1"/>
                </a:solidFill>
                <a:effectLst/>
                <a:latin typeface="Aptos" panose="020B0004020202020204" pitchFamily="34" charset="0"/>
                <a:ea typeface="Aptos" panose="020B0004020202020204" pitchFamily="34" charset="0"/>
                <a:cs typeface="Calibri Light" panose="020F0302020204030204" pitchFamily="34" charset="0"/>
              </a:rPr>
              <a:t>Though the Project aims to provide an enhanced mobile trading and banking experience, it does not intend to entirely replace bankers or financial advisors in physical locations. </a:t>
            </a:r>
            <a:endParaRPr lang="en-US" kern="0" dirty="0">
              <a:solidFill>
                <a:schemeClr val="bg1"/>
              </a:solidFill>
              <a:latin typeface="Aptos" panose="020B0004020202020204" pitchFamily="34" charset="0"/>
              <a:ea typeface="Aptos" panose="020B0004020202020204" pitchFamily="34" charset="0"/>
              <a:cs typeface="Times New Roman" panose="02020603050405020304" pitchFamily="18" charset="0"/>
            </a:endParaRPr>
          </a:p>
          <a:p>
            <a:pPr>
              <a:lnSpc>
                <a:spcPct val="90000"/>
              </a:lnSpc>
              <a:buFont typeface="Wingdings" panose="05000000000000000000" pitchFamily="2" charset="2"/>
              <a:buChar char="§"/>
            </a:pPr>
            <a:r>
              <a:rPr lang="en-US" kern="0" dirty="0">
                <a:solidFill>
                  <a:schemeClr val="bg1"/>
                </a:solidFill>
                <a:effectLst/>
                <a:latin typeface="Aptos" panose="020B0004020202020204" pitchFamily="34" charset="0"/>
                <a:ea typeface="Aptos" panose="020B0004020202020204" pitchFamily="34" charset="0"/>
                <a:cs typeface="Calibri Light" panose="020F0302020204030204" pitchFamily="34" charset="0"/>
              </a:rPr>
              <a:t>Older adults and people with disabilities are the most vulnerable parts of society in terms of financial exploitation. With the constant rise of online scams, banks and brokerages should implement more secure measures to protect their customers and alert and try to stop the scams before it is too late. </a:t>
            </a:r>
            <a:endParaRPr lang="en-US" dirty="0">
              <a:solidFill>
                <a:schemeClr val="bg1"/>
              </a:solidFill>
            </a:endParaRPr>
          </a:p>
        </p:txBody>
      </p:sp>
      <p:pic>
        <p:nvPicPr>
          <p:cNvPr id="12" name="Audio 11">
            <a:hlinkClick r:id="" action="ppaction://media"/>
            <a:extLst>
              <a:ext uri="{FF2B5EF4-FFF2-40B4-BE49-F238E27FC236}">
                <a16:creationId xmlns:a16="http://schemas.microsoft.com/office/drawing/2014/main" id="{88CC4C9A-3E89-3411-9675-B44116F632E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01112854"/>
      </p:ext>
    </p:extLst>
  </p:cSld>
  <p:clrMapOvr>
    <a:masterClrMapping/>
  </p:clrMapOvr>
  <mc:AlternateContent xmlns:mc="http://schemas.openxmlformats.org/markup-compatibility/2006" xmlns:p14="http://schemas.microsoft.com/office/powerpoint/2010/main">
    <mc:Choice Requires="p14">
      <p:transition spd="slow" p14:dur="2000" advTm="36312"/>
    </mc:Choice>
    <mc:Fallback xmlns="">
      <p:transition spd="slow" advTm="363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50000">
              <a:srgbClr val="696B70"/>
            </a:gs>
            <a:gs pos="0">
              <a:schemeClr val="bg2">
                <a:lumMod val="75000"/>
              </a:schemeClr>
            </a:gs>
            <a:gs pos="100000">
              <a:schemeClr val="tx2">
                <a:lumMod val="5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441A2-19DF-0E6B-7700-6E2DC3DA7853}"/>
              </a:ext>
            </a:extLst>
          </p:cNvPr>
          <p:cNvSpPr>
            <a:spLocks noGrp="1"/>
          </p:cNvSpPr>
          <p:nvPr>
            <p:ph type="title"/>
          </p:nvPr>
        </p:nvSpPr>
        <p:spPr>
          <a:xfrm>
            <a:off x="5223824" y="230909"/>
            <a:ext cx="5925310" cy="729673"/>
          </a:xfrm>
        </p:spPr>
        <p:txBody>
          <a:bodyPr>
            <a:normAutofit/>
          </a:bodyPr>
          <a:lstStyle/>
          <a:p>
            <a:r>
              <a:rPr lang="en-US" sz="2400" dirty="0"/>
              <a:t>References</a:t>
            </a:r>
          </a:p>
        </p:txBody>
      </p:sp>
      <p:pic>
        <p:nvPicPr>
          <p:cNvPr id="5" name="Picture 4" descr="Glasses on top of a book">
            <a:extLst>
              <a:ext uri="{FF2B5EF4-FFF2-40B4-BE49-F238E27FC236}">
                <a16:creationId xmlns:a16="http://schemas.microsoft.com/office/drawing/2014/main" id="{9636CDEB-083A-2EDD-9B3B-730A12DCC9A0}"/>
              </a:ext>
            </a:extLst>
          </p:cNvPr>
          <p:cNvPicPr>
            <a:picLocks noChangeAspect="1"/>
          </p:cNvPicPr>
          <p:nvPr/>
        </p:nvPicPr>
        <p:blipFill>
          <a:blip r:embed="rId4"/>
          <a:srcRect l="14838" r="40170" b="-1"/>
          <a:stretch/>
        </p:blipFill>
        <p:spPr>
          <a:xfrm>
            <a:off x="20" y="10"/>
            <a:ext cx="4657325" cy="6857990"/>
          </a:xfrm>
          <a:prstGeom prst="rect">
            <a:avLst/>
          </a:prstGeom>
        </p:spPr>
      </p:pic>
      <p:sp>
        <p:nvSpPr>
          <p:cNvPr id="3" name="Content Placeholder 2">
            <a:extLst>
              <a:ext uri="{FF2B5EF4-FFF2-40B4-BE49-F238E27FC236}">
                <a16:creationId xmlns:a16="http://schemas.microsoft.com/office/drawing/2014/main" id="{FB57B5E7-C88A-10EE-910F-70C7D7EEDC16}"/>
              </a:ext>
            </a:extLst>
          </p:cNvPr>
          <p:cNvSpPr>
            <a:spLocks noGrp="1"/>
          </p:cNvSpPr>
          <p:nvPr>
            <p:ph idx="1"/>
          </p:nvPr>
        </p:nvSpPr>
        <p:spPr>
          <a:xfrm>
            <a:off x="4950690" y="1468582"/>
            <a:ext cx="6862619" cy="5255490"/>
          </a:xfrm>
        </p:spPr>
        <p:txBody>
          <a:bodyPr>
            <a:normAutofit/>
          </a:bodyPr>
          <a:lstStyle/>
          <a:p>
            <a:pPr>
              <a:lnSpc>
                <a:spcPct val="90000"/>
              </a:lnSpc>
            </a:pPr>
            <a:r>
              <a:rPr lang="en-US" sz="2000" u="sng" dirty="0">
                <a:solidFill>
                  <a:schemeClr val="bg1"/>
                </a:solidFill>
                <a:effectLst/>
                <a:latin typeface="Aptos" panose="020B0004020202020204" pitchFamily="34" charset="0"/>
                <a:ea typeface="Aptos" panose="020B0004020202020204" pitchFamily="34" charset="0"/>
                <a:cs typeface="Calibri Light" panose="020F0302020204030204" pitchFamily="34" charset="0"/>
                <a:hlinkClick r:id="rId5">
                  <a:extLst>
                    <a:ext uri="{A12FA001-AC4F-418D-AE19-62706E023703}">
                      <ahyp:hlinkClr xmlns:ahyp="http://schemas.microsoft.com/office/drawing/2018/hyperlinkcolor" val="tx"/>
                    </a:ext>
                  </a:extLst>
                </a:hlinkClick>
              </a:rPr>
              <a:t>https://www.pewresearch.org/short-reads/2022/01/13/share-of-those-65-and-older-who-are-tech-users-has-grown-in-the-past-decade/</a:t>
            </a:r>
            <a:endParaRPr lang="en-US" sz="2000" u="sng" dirty="0">
              <a:solidFill>
                <a:schemeClr val="bg1"/>
              </a:solidFill>
              <a:effectLst/>
              <a:latin typeface="Aptos" panose="020B0004020202020204" pitchFamily="34" charset="0"/>
              <a:ea typeface="Aptos" panose="020B0004020202020204" pitchFamily="34" charset="0"/>
              <a:cs typeface="Calibri Light" panose="020F0302020204030204" pitchFamily="34" charset="0"/>
            </a:endParaRPr>
          </a:p>
          <a:p>
            <a:pPr>
              <a:lnSpc>
                <a:spcPct val="90000"/>
              </a:lnSpc>
            </a:pPr>
            <a:endParaRPr lang="en-US" sz="20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90000"/>
              </a:lnSpc>
            </a:pPr>
            <a:r>
              <a:rPr lang="en-US" sz="2000" u="sng" kern="0" dirty="0">
                <a:solidFill>
                  <a:schemeClr val="bg1"/>
                </a:solidFill>
                <a:effectLst/>
                <a:latin typeface="Aptos" panose="020B0004020202020204" pitchFamily="34" charset="0"/>
                <a:ea typeface="Aptos" panose="020B0004020202020204" pitchFamily="34" charset="0"/>
                <a:cs typeface="Calibri Light" panose="020F0302020204030204" pitchFamily="34" charset="0"/>
                <a:hlinkClick r:id="rId6">
                  <a:extLst>
                    <a:ext uri="{A12FA001-AC4F-418D-AE19-62706E023703}">
                      <ahyp:hlinkClr xmlns:ahyp="http://schemas.microsoft.com/office/drawing/2018/hyperlinkcolor" val="tx"/>
                    </a:ext>
                  </a:extLst>
                </a:hlinkClick>
              </a:rPr>
              <a:t>https://www2.deloitte.com/us/en/insights/industry/financial-services/accessible-banking-for-disabled.html</a:t>
            </a:r>
            <a:endParaRPr lang="en-US" sz="2000" u="sng" kern="0" dirty="0">
              <a:solidFill>
                <a:schemeClr val="bg1"/>
              </a:solidFill>
              <a:effectLst/>
              <a:latin typeface="Aptos" panose="020B0004020202020204" pitchFamily="34" charset="0"/>
              <a:ea typeface="Aptos" panose="020B0004020202020204" pitchFamily="34" charset="0"/>
              <a:cs typeface="Calibri Light" panose="020F0302020204030204" pitchFamily="34" charset="0"/>
            </a:endParaRPr>
          </a:p>
          <a:p>
            <a:pPr>
              <a:lnSpc>
                <a:spcPct val="90000"/>
              </a:lnSpc>
            </a:pPr>
            <a:endParaRPr lang="en-US" sz="2000" u="sng" kern="0" dirty="0">
              <a:solidFill>
                <a:schemeClr val="bg1"/>
              </a:solidFill>
              <a:effectLst/>
              <a:latin typeface="Aptos" panose="020B0004020202020204" pitchFamily="34" charset="0"/>
              <a:ea typeface="Aptos" panose="020B0004020202020204" pitchFamily="34" charset="0"/>
              <a:cs typeface="Calibri Light" panose="020F0302020204030204" pitchFamily="34" charset="0"/>
            </a:endParaRPr>
          </a:p>
          <a:p>
            <a:pPr>
              <a:lnSpc>
                <a:spcPct val="90000"/>
              </a:lnSpc>
            </a:pPr>
            <a:r>
              <a:rPr lang="en-US" sz="2000" u="sng" kern="0" dirty="0">
                <a:solidFill>
                  <a:schemeClr val="bg1"/>
                </a:solidFill>
                <a:effectLst/>
                <a:latin typeface="Aptos" panose="020B0004020202020204" pitchFamily="34" charset="0"/>
                <a:ea typeface="Aptos" panose="020B0004020202020204" pitchFamily="34" charset="0"/>
                <a:cs typeface="Calibri Light" panose="020F0302020204030204" pitchFamily="34" charset="0"/>
                <a:hlinkClick r:id="rId7">
                  <a:extLst>
                    <a:ext uri="{A12FA001-AC4F-418D-AE19-62706E023703}">
                      <ahyp:hlinkClr xmlns:ahyp="http://schemas.microsoft.com/office/drawing/2018/hyperlinkcolor" val="tx"/>
                    </a:ext>
                  </a:extLst>
                </a:hlinkClick>
              </a:rPr>
              <a:t>https://www.bankrate.com/banking/savings/savings-account-average-balance/#average-savings-by-age</a:t>
            </a:r>
            <a:endParaRPr lang="en-US" sz="2000" u="sng" kern="0" dirty="0">
              <a:solidFill>
                <a:schemeClr val="bg1"/>
              </a:solidFill>
              <a:effectLst/>
              <a:latin typeface="Aptos" panose="020B0004020202020204" pitchFamily="34" charset="0"/>
              <a:ea typeface="Aptos" panose="020B0004020202020204" pitchFamily="34" charset="0"/>
              <a:cs typeface="Calibri Light" panose="020F0302020204030204" pitchFamily="34" charset="0"/>
            </a:endParaRPr>
          </a:p>
          <a:p>
            <a:pPr>
              <a:lnSpc>
                <a:spcPct val="90000"/>
              </a:lnSpc>
            </a:pPr>
            <a:endParaRPr lang="en-US" sz="2000" u="sng" kern="0" dirty="0">
              <a:solidFill>
                <a:schemeClr val="bg1"/>
              </a:solidFill>
              <a:latin typeface="Aptos" panose="020B0004020202020204" pitchFamily="34" charset="0"/>
              <a:ea typeface="Aptos" panose="020B0004020202020204" pitchFamily="34" charset="0"/>
              <a:cs typeface="Calibri Light" panose="020F0302020204030204" pitchFamily="34" charset="0"/>
            </a:endParaRPr>
          </a:p>
          <a:p>
            <a:pPr>
              <a:lnSpc>
                <a:spcPct val="90000"/>
              </a:lnSpc>
            </a:pPr>
            <a:r>
              <a:rPr lang="en-US" sz="2000" u="sng" kern="0" dirty="0">
                <a:solidFill>
                  <a:schemeClr val="bg1"/>
                </a:solidFill>
                <a:effectLst/>
                <a:latin typeface="Aptos" panose="020B0004020202020204" pitchFamily="34" charset="0"/>
                <a:ea typeface="Aptos" panose="020B0004020202020204" pitchFamily="34" charset="0"/>
                <a:cs typeface="Calibri Light" panose="020F0302020204030204" pitchFamily="34" charset="0"/>
                <a:hlinkClick r:id="rId8">
                  <a:extLst>
                    <a:ext uri="{A12FA001-AC4F-418D-AE19-62706E023703}">
                      <ahyp:hlinkClr xmlns:ahyp="http://schemas.microsoft.com/office/drawing/2018/hyperlinkcolor" val="tx"/>
                    </a:ext>
                  </a:extLst>
                </a:hlinkClick>
              </a:rPr>
              <a:t>https://www.raconteur.net/finance/banking-app-ages</a:t>
            </a:r>
            <a:endParaRPr lang="en-US" sz="2000" u="sng" kern="0" dirty="0">
              <a:solidFill>
                <a:schemeClr val="bg1"/>
              </a:solidFill>
              <a:effectLst/>
              <a:latin typeface="Aptos" panose="020B0004020202020204" pitchFamily="34" charset="0"/>
              <a:ea typeface="Aptos" panose="020B0004020202020204" pitchFamily="34" charset="0"/>
              <a:cs typeface="Calibri Light" panose="020F0302020204030204" pitchFamily="34" charset="0"/>
            </a:endParaRPr>
          </a:p>
          <a:p>
            <a:pPr>
              <a:lnSpc>
                <a:spcPct val="90000"/>
              </a:lnSpc>
            </a:pPr>
            <a:endParaRPr lang="en-US" sz="2000" u="sng" kern="0" dirty="0">
              <a:solidFill>
                <a:schemeClr val="bg1"/>
              </a:solidFill>
              <a:effectLst/>
              <a:latin typeface="Aptos" panose="020B0004020202020204" pitchFamily="34" charset="0"/>
              <a:ea typeface="Aptos" panose="020B0004020202020204" pitchFamily="34" charset="0"/>
              <a:cs typeface="Calibri Light" panose="020F0302020204030204" pitchFamily="34" charset="0"/>
            </a:endParaRPr>
          </a:p>
          <a:p>
            <a:pPr>
              <a:lnSpc>
                <a:spcPct val="90000"/>
              </a:lnSpc>
            </a:pPr>
            <a:r>
              <a:rPr lang="en-US" sz="2000" i="1" u="sng" kern="0" dirty="0">
                <a:solidFill>
                  <a:schemeClr val="bg1"/>
                </a:solidFill>
                <a:effectLst/>
                <a:latin typeface="Aptos" panose="020B0004020202020204" pitchFamily="34" charset="0"/>
                <a:ea typeface="Aptos" panose="020B0004020202020204" pitchFamily="34" charset="0"/>
                <a:cs typeface="Calibri Light" panose="020F0302020204030204" pitchFamily="34" charset="0"/>
                <a:hlinkClick r:id="rId9">
                  <a:extLst>
                    <a:ext uri="{A12FA001-AC4F-418D-AE19-62706E023703}">
                      <ahyp:hlinkClr xmlns:ahyp="http://schemas.microsoft.com/office/drawing/2018/hyperlinkcolor" val="tx"/>
                    </a:ext>
                  </a:extLst>
                </a:hlinkClick>
              </a:rPr>
              <a:t>https://www.knowledgehut.com/blog/web-development/long-short-term-memory</a:t>
            </a:r>
            <a:endParaRPr lang="en-US" sz="2000" dirty="0">
              <a:solidFill>
                <a:schemeClr val="bg1"/>
              </a:solidFill>
            </a:endParaRPr>
          </a:p>
        </p:txBody>
      </p:sp>
      <p:pic>
        <p:nvPicPr>
          <p:cNvPr id="11" name="Audio 10">
            <a:hlinkClick r:id="" action="ppaction://media"/>
            <a:extLst>
              <a:ext uri="{FF2B5EF4-FFF2-40B4-BE49-F238E27FC236}">
                <a16:creationId xmlns:a16="http://schemas.microsoft.com/office/drawing/2014/main" id="{E327B19F-C875-2DA4-870A-7734364D1CC1}"/>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60097724"/>
      </p:ext>
    </p:extLst>
  </p:cSld>
  <p:clrMapOvr>
    <a:masterClrMapping/>
  </p:clrMapOvr>
  <mc:AlternateContent xmlns:mc="http://schemas.openxmlformats.org/markup-compatibility/2006" xmlns:p14="http://schemas.microsoft.com/office/powerpoint/2010/main">
    <mc:Choice Requires="p14">
      <p:transition spd="slow" p14:dur="2000" advTm="3145"/>
    </mc:Choice>
    <mc:Fallback xmlns="">
      <p:transition spd="slow" advTm="31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ACEE3E98-2EB5-BF76-E0C3-83D58B76534E}"/>
              </a:ext>
            </a:extLst>
          </p:cNvPr>
          <p:cNvSpPr>
            <a:spLocks noGrp="1"/>
          </p:cNvSpPr>
          <p:nvPr>
            <p:ph type="title"/>
          </p:nvPr>
        </p:nvSpPr>
        <p:spPr>
          <a:xfrm>
            <a:off x="542954" y="1097101"/>
            <a:ext cx="3415288" cy="3212654"/>
          </a:xfrm>
          <a:noFill/>
          <a:ln>
            <a:solidFill>
              <a:schemeClr val="bg1"/>
            </a:solidFill>
          </a:ln>
        </p:spPr>
        <p:txBody>
          <a:bodyPr vert="horz" lIns="274320" tIns="182880" rIns="274320" bIns="182880" rtlCol="0" anchor="ctr" anchorCtr="1">
            <a:normAutofit/>
          </a:bodyPr>
          <a:lstStyle/>
          <a:p>
            <a:r>
              <a:rPr lang="en-US" sz="3800" dirty="0">
                <a:solidFill>
                  <a:schemeClr val="bg1"/>
                </a:solidFill>
              </a:rPr>
              <a:t>Thank You</a:t>
            </a:r>
          </a:p>
        </p:txBody>
      </p:sp>
      <p:pic>
        <p:nvPicPr>
          <p:cNvPr id="1026" name="Picture 2" descr="419 Thank You Senior Stock Photos - Free &amp; Royalty-Free Stock Photos from  Dreamstime">
            <a:extLst>
              <a:ext uri="{FF2B5EF4-FFF2-40B4-BE49-F238E27FC236}">
                <a16:creationId xmlns:a16="http://schemas.microsoft.com/office/drawing/2014/main" id="{F534C4F2-3ACD-8B7B-F8AD-536DBA3F2A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12070" b="-1"/>
          <a:stretch/>
        </p:blipFill>
        <p:spPr bwMode="auto">
          <a:xfrm>
            <a:off x="4879961" y="205320"/>
            <a:ext cx="7086373" cy="6447359"/>
          </a:xfrm>
          <a:prstGeom prst="rect">
            <a:avLst/>
          </a:prstGeom>
          <a:noFill/>
          <a:extLst>
            <a:ext uri="{909E8E84-426E-40DD-AFC4-6F175D3DCCD1}">
              <a14:hiddenFill xmlns:a14="http://schemas.microsoft.com/office/drawing/2010/main">
                <a:solidFill>
                  <a:srgbClr val="FFFFFF"/>
                </a:solidFill>
              </a14:hiddenFill>
            </a:ext>
          </a:extLst>
        </p:spPr>
      </p:pic>
      <p:pic>
        <p:nvPicPr>
          <p:cNvPr id="12" name="Audio 11">
            <a:hlinkClick r:id="" action="ppaction://media"/>
            <a:extLst>
              <a:ext uri="{FF2B5EF4-FFF2-40B4-BE49-F238E27FC236}">
                <a16:creationId xmlns:a16="http://schemas.microsoft.com/office/drawing/2014/main" id="{F5CE313E-6A24-1944-38E1-7FBA7DE1AB4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461218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342"/>
    </mc:Choice>
    <mc:Fallback xmlns="">
      <p:transition spd="slow" advTm="13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0F4A6-C5F4-1C11-969D-192662A26B45}"/>
              </a:ext>
            </a:extLst>
          </p:cNvPr>
          <p:cNvSpPr>
            <a:spLocks noGrp="1"/>
          </p:cNvSpPr>
          <p:nvPr>
            <p:ph type="title"/>
          </p:nvPr>
        </p:nvSpPr>
        <p:spPr>
          <a:xfrm>
            <a:off x="5362368" y="374560"/>
            <a:ext cx="5925310" cy="1174991"/>
          </a:xfrm>
        </p:spPr>
        <p:txBody>
          <a:bodyPr>
            <a:normAutofit fontScale="90000"/>
          </a:bodyPr>
          <a:lstStyle/>
          <a:p>
            <a:r>
              <a:rPr lang="en-US" sz="2400" dirty="0"/>
              <a:t>Problems faced by Seniors and People with Disabilities While using Trading Apps</a:t>
            </a:r>
          </a:p>
        </p:txBody>
      </p:sp>
      <p:pic>
        <p:nvPicPr>
          <p:cNvPr id="5" name="Picture 4" descr="A person holding a phone and looking at his glasses&#10;&#10;Description automatically generated">
            <a:extLst>
              <a:ext uri="{FF2B5EF4-FFF2-40B4-BE49-F238E27FC236}">
                <a16:creationId xmlns:a16="http://schemas.microsoft.com/office/drawing/2014/main" id="{7A45D3DD-C389-62ED-96CB-73E2960D8A46}"/>
              </a:ext>
            </a:extLst>
          </p:cNvPr>
          <p:cNvPicPr>
            <a:picLocks noChangeAspect="1"/>
          </p:cNvPicPr>
          <p:nvPr/>
        </p:nvPicPr>
        <p:blipFill>
          <a:blip r:embed="rId5">
            <a:extLst>
              <a:ext uri="{28A0092B-C50C-407E-A947-70E740481C1C}">
                <a14:useLocalDpi xmlns:a14="http://schemas.microsoft.com/office/drawing/2010/main" val="0"/>
              </a:ext>
            </a:extLst>
          </a:blip>
          <a:srcRect l="34158" r="25095"/>
          <a:stretch/>
        </p:blipFill>
        <p:spPr>
          <a:xfrm>
            <a:off x="20" y="10"/>
            <a:ext cx="4657325" cy="6857990"/>
          </a:xfrm>
          <a:prstGeom prst="rect">
            <a:avLst/>
          </a:prstGeom>
        </p:spPr>
      </p:pic>
      <p:sp>
        <p:nvSpPr>
          <p:cNvPr id="3" name="Content Placeholder 2">
            <a:extLst>
              <a:ext uri="{FF2B5EF4-FFF2-40B4-BE49-F238E27FC236}">
                <a16:creationId xmlns:a16="http://schemas.microsoft.com/office/drawing/2014/main" id="{D6CB6365-D2ED-1C0E-A2CE-527F0E67BB3F}"/>
              </a:ext>
            </a:extLst>
          </p:cNvPr>
          <p:cNvSpPr>
            <a:spLocks noGrp="1"/>
          </p:cNvSpPr>
          <p:nvPr>
            <p:ph idx="1"/>
          </p:nvPr>
        </p:nvSpPr>
        <p:spPr>
          <a:xfrm>
            <a:off x="5362368" y="1801374"/>
            <a:ext cx="5925310" cy="4756444"/>
          </a:xfrm>
        </p:spPr>
        <p:txBody>
          <a:bodyPr>
            <a:normAutofit fontScale="25000" lnSpcReduction="20000"/>
          </a:bodyPr>
          <a:lstStyle/>
          <a:p>
            <a:pPr marL="0" indent="0">
              <a:lnSpc>
                <a:spcPct val="90000"/>
              </a:lnSpc>
              <a:buNone/>
            </a:pPr>
            <a:r>
              <a:rPr lang="en-US" sz="5600" b="1" dirty="0">
                <a:latin typeface="Aptos" panose="020B0004020202020204" pitchFamily="34" charset="0"/>
              </a:rPr>
              <a:t>Too much Technology:</a:t>
            </a:r>
          </a:p>
          <a:p>
            <a:pPr lvl="1">
              <a:lnSpc>
                <a:spcPct val="90000"/>
              </a:lnSpc>
              <a:buClr>
                <a:schemeClr val="accent1">
                  <a:lumMod val="75000"/>
                </a:schemeClr>
              </a:buClr>
              <a:buFont typeface="Wingdings" panose="05000000000000000000" pitchFamily="2" charset="2"/>
              <a:buChar char="§"/>
            </a:pPr>
            <a:r>
              <a:rPr lang="en-US" sz="5600" dirty="0">
                <a:latin typeface="Aptos" panose="020B0004020202020204" pitchFamily="34" charset="0"/>
              </a:rPr>
              <a:t>Most older adults find the Technology and usage of cell phones to be overwhelming.</a:t>
            </a:r>
          </a:p>
          <a:p>
            <a:pPr lvl="1">
              <a:lnSpc>
                <a:spcPct val="90000"/>
              </a:lnSpc>
              <a:buClr>
                <a:schemeClr val="accent1">
                  <a:lumMod val="75000"/>
                </a:schemeClr>
              </a:buClr>
              <a:buFont typeface="Wingdings" panose="05000000000000000000" pitchFamily="2" charset="2"/>
              <a:buChar char="§"/>
            </a:pPr>
            <a:r>
              <a:rPr lang="en-US" sz="5600" dirty="0">
                <a:latin typeface="Aptos" panose="020B0004020202020204" pitchFamily="34" charset="0"/>
              </a:rPr>
              <a:t>They</a:t>
            </a:r>
            <a:r>
              <a:rPr lang="en-US" sz="5600" b="0" i="0" u="none" strike="noStrike" baseline="0" dirty="0">
                <a:latin typeface="Aptos" panose="020B0004020202020204" pitchFamily="34" charset="0"/>
              </a:rPr>
              <a:t> are worried about tapping the wrong button, getting locked out, clicking an incorrect option, and losing all their money.</a:t>
            </a:r>
          </a:p>
          <a:p>
            <a:pPr lvl="1">
              <a:lnSpc>
                <a:spcPct val="90000"/>
              </a:lnSpc>
              <a:buFont typeface="Wingdings" panose="05000000000000000000" pitchFamily="2" charset="2"/>
              <a:buChar char="Ø"/>
            </a:pPr>
            <a:endParaRPr lang="en-US" sz="5600" b="0" i="0" u="none" strike="noStrike" baseline="0" dirty="0">
              <a:latin typeface="Aptos" panose="020B0004020202020204" pitchFamily="34" charset="0"/>
            </a:endParaRPr>
          </a:p>
          <a:p>
            <a:pPr marL="0" indent="0">
              <a:lnSpc>
                <a:spcPct val="90000"/>
              </a:lnSpc>
              <a:buNone/>
            </a:pPr>
            <a:r>
              <a:rPr lang="en-US" sz="5600" b="1" dirty="0">
                <a:latin typeface="Aptos" panose="020B0004020202020204" pitchFamily="34" charset="0"/>
              </a:rPr>
              <a:t>Remembering the Passwords is a struggle:</a:t>
            </a:r>
          </a:p>
          <a:p>
            <a:pPr lvl="1">
              <a:lnSpc>
                <a:spcPct val="90000"/>
              </a:lnSpc>
              <a:buClr>
                <a:schemeClr val="accent1">
                  <a:lumMod val="75000"/>
                </a:schemeClr>
              </a:buClr>
              <a:buFont typeface="Wingdings" panose="05000000000000000000" pitchFamily="2" charset="2"/>
              <a:buChar char="§"/>
            </a:pPr>
            <a:r>
              <a:rPr lang="en-US" sz="5600" b="0" i="0" u="none" strike="noStrike" baseline="0" dirty="0">
                <a:latin typeface="Aptos" panose="020B0004020202020204" pitchFamily="34" charset="0"/>
              </a:rPr>
              <a:t>With almost every app on the phone requiring creating a user ID and password, maintaining too many credentials and remembering them can take time and effort.</a:t>
            </a:r>
          </a:p>
          <a:p>
            <a:pPr lvl="1">
              <a:lnSpc>
                <a:spcPct val="90000"/>
              </a:lnSpc>
              <a:buClr>
                <a:schemeClr val="accent1">
                  <a:lumMod val="75000"/>
                </a:schemeClr>
              </a:buClr>
              <a:buFont typeface="Wingdings" panose="05000000000000000000" pitchFamily="2" charset="2"/>
              <a:buChar char="§"/>
            </a:pPr>
            <a:r>
              <a:rPr lang="en-US" sz="5600" b="0" i="0" u="none" strike="noStrike" baseline="0" dirty="0">
                <a:latin typeface="Aptos" panose="020B0004020202020204" pitchFamily="34" charset="0"/>
              </a:rPr>
              <a:t>Maintaining the same username and password across all accounts can be easily exploited if it gets into the wrong hands.</a:t>
            </a:r>
          </a:p>
          <a:p>
            <a:pPr lvl="1">
              <a:lnSpc>
                <a:spcPct val="90000"/>
              </a:lnSpc>
              <a:buClr>
                <a:schemeClr val="accent1">
                  <a:lumMod val="75000"/>
                </a:schemeClr>
              </a:buClr>
              <a:buFont typeface="Wingdings" panose="05000000000000000000" pitchFamily="2" charset="2"/>
              <a:buChar char="§"/>
            </a:pPr>
            <a:r>
              <a:rPr lang="en-US" sz="5600" dirty="0">
                <a:latin typeface="Aptos" panose="020B0004020202020204" pitchFamily="34" charset="0"/>
              </a:rPr>
              <a:t>Many older adults don’t trust the Face ID, or they have difficulty setting it up.</a:t>
            </a:r>
          </a:p>
          <a:p>
            <a:pPr lvl="1">
              <a:lnSpc>
                <a:spcPct val="90000"/>
              </a:lnSpc>
              <a:buFont typeface="Wingdings" panose="05000000000000000000" pitchFamily="2" charset="2"/>
              <a:buChar char="Ø"/>
            </a:pPr>
            <a:endParaRPr lang="en-US" sz="5600" dirty="0">
              <a:latin typeface="Aptos" panose="020B0004020202020204" pitchFamily="34" charset="0"/>
            </a:endParaRPr>
          </a:p>
          <a:p>
            <a:pPr marL="0" indent="0">
              <a:lnSpc>
                <a:spcPct val="90000"/>
              </a:lnSpc>
              <a:buNone/>
            </a:pPr>
            <a:r>
              <a:rPr lang="en-US" sz="5600" b="1" dirty="0">
                <a:latin typeface="Aptos" panose="020B0004020202020204" pitchFamily="34" charset="0"/>
              </a:rPr>
              <a:t>People with Disabilities are also Struggling:</a:t>
            </a:r>
          </a:p>
          <a:p>
            <a:pPr lvl="1">
              <a:lnSpc>
                <a:spcPct val="90000"/>
              </a:lnSpc>
              <a:buClr>
                <a:schemeClr val="accent1">
                  <a:lumMod val="75000"/>
                </a:schemeClr>
              </a:buClr>
              <a:buFont typeface="Wingdings" panose="05000000000000000000" pitchFamily="2" charset="2"/>
              <a:buChar char="§"/>
            </a:pPr>
            <a:r>
              <a:rPr lang="en-US" sz="5600" b="0" i="0" u="none" strike="noStrike" baseline="0" dirty="0">
                <a:latin typeface="Aptos" panose="020B0004020202020204" pitchFamily="34" charset="0"/>
              </a:rPr>
              <a:t>Though the screen reading options can help them navigate the options on the screen and the Braille keypad can help type on the screen, the whole experience can be very challenging.</a:t>
            </a:r>
          </a:p>
          <a:p>
            <a:pPr lvl="1">
              <a:lnSpc>
                <a:spcPct val="90000"/>
              </a:lnSpc>
              <a:buClr>
                <a:schemeClr val="accent1">
                  <a:lumMod val="75000"/>
                </a:schemeClr>
              </a:buClr>
              <a:buFont typeface="Wingdings" panose="05000000000000000000" pitchFamily="2" charset="2"/>
              <a:buChar char="§"/>
            </a:pPr>
            <a:r>
              <a:rPr lang="en-US" sz="5600" b="0" i="0" u="none" strike="noStrike" baseline="0" dirty="0">
                <a:latin typeface="Aptos" panose="020B0004020202020204" pitchFamily="34" charset="0"/>
              </a:rPr>
              <a:t>Security can be another challenge. Face ID Biometric authentication may not be most effective for Blind and Visually impaired customers. </a:t>
            </a:r>
          </a:p>
          <a:p>
            <a:pPr>
              <a:lnSpc>
                <a:spcPct val="90000"/>
              </a:lnSpc>
            </a:pPr>
            <a:endParaRPr lang="en-US" sz="500" b="0" i="0" u="none" strike="noStrike" baseline="0" dirty="0">
              <a:latin typeface="Aptos" panose="020B0004020202020204" pitchFamily="34" charset="0"/>
            </a:endParaRPr>
          </a:p>
          <a:p>
            <a:pPr>
              <a:lnSpc>
                <a:spcPct val="90000"/>
              </a:lnSpc>
            </a:pPr>
            <a:endParaRPr lang="en-US" sz="500" b="0" i="0" u="none" strike="noStrike" baseline="0" dirty="0">
              <a:latin typeface="Aptos" panose="020B0004020202020204" pitchFamily="34" charset="0"/>
            </a:endParaRPr>
          </a:p>
          <a:p>
            <a:pPr>
              <a:lnSpc>
                <a:spcPct val="90000"/>
              </a:lnSpc>
            </a:pPr>
            <a:endParaRPr lang="en-US" sz="500" b="0" i="0" u="none" strike="noStrike" baseline="0" dirty="0">
              <a:latin typeface="Aptos" panose="020B0004020202020204" pitchFamily="34" charset="0"/>
            </a:endParaRPr>
          </a:p>
          <a:p>
            <a:pPr>
              <a:lnSpc>
                <a:spcPct val="90000"/>
              </a:lnSpc>
            </a:pPr>
            <a:endParaRPr lang="en-US" sz="500" b="0" i="0" u="none" strike="noStrike" baseline="0" dirty="0">
              <a:latin typeface="Aptos" panose="020B0004020202020204" pitchFamily="34" charset="0"/>
            </a:endParaRPr>
          </a:p>
          <a:p>
            <a:pPr>
              <a:lnSpc>
                <a:spcPct val="90000"/>
              </a:lnSpc>
            </a:pPr>
            <a:endParaRPr lang="en-US" sz="500" b="0" i="0" u="none" strike="noStrike" baseline="0" dirty="0">
              <a:latin typeface="Aptos" panose="020B0004020202020204" pitchFamily="34" charset="0"/>
            </a:endParaRPr>
          </a:p>
          <a:p>
            <a:pPr>
              <a:lnSpc>
                <a:spcPct val="90000"/>
              </a:lnSpc>
            </a:pPr>
            <a:endParaRPr lang="en-US" sz="500" b="0" i="0" u="none" strike="noStrike" baseline="0" dirty="0">
              <a:latin typeface="Aptos" panose="020B0004020202020204" pitchFamily="34" charset="0"/>
            </a:endParaRPr>
          </a:p>
          <a:p>
            <a:pPr marL="0" indent="0">
              <a:lnSpc>
                <a:spcPct val="90000"/>
              </a:lnSpc>
              <a:buNone/>
            </a:pPr>
            <a:endParaRPr lang="en-US" sz="500" dirty="0">
              <a:latin typeface="Aptos" panose="020B0004020202020204" pitchFamily="34" charset="0"/>
            </a:endParaRPr>
          </a:p>
          <a:p>
            <a:pPr marL="0" indent="0">
              <a:lnSpc>
                <a:spcPct val="90000"/>
              </a:lnSpc>
              <a:buNone/>
            </a:pPr>
            <a:r>
              <a:rPr lang="en-US" sz="500" dirty="0">
                <a:latin typeface="Aptos" panose="020B0004020202020204" pitchFamily="34" charset="0"/>
              </a:rPr>
              <a:t>	</a:t>
            </a:r>
          </a:p>
          <a:p>
            <a:pPr marL="0" indent="0">
              <a:lnSpc>
                <a:spcPct val="90000"/>
              </a:lnSpc>
              <a:buNone/>
            </a:pPr>
            <a:endParaRPr lang="en-US" sz="500" b="0" i="0" u="none" strike="noStrike" baseline="0" dirty="0">
              <a:latin typeface="Aptos" panose="020B0004020202020204" pitchFamily="34" charset="0"/>
            </a:endParaRPr>
          </a:p>
          <a:p>
            <a:pPr marL="0" indent="0">
              <a:lnSpc>
                <a:spcPct val="90000"/>
              </a:lnSpc>
              <a:buNone/>
            </a:pPr>
            <a:endParaRPr lang="en-US" sz="500" dirty="0"/>
          </a:p>
          <a:p>
            <a:pPr marL="0" indent="0">
              <a:lnSpc>
                <a:spcPct val="90000"/>
              </a:lnSpc>
              <a:buNone/>
            </a:pPr>
            <a:r>
              <a:rPr lang="en-US" sz="500" dirty="0"/>
              <a:t>	</a:t>
            </a:r>
          </a:p>
          <a:p>
            <a:pPr>
              <a:lnSpc>
                <a:spcPct val="90000"/>
              </a:lnSpc>
            </a:pPr>
            <a:endParaRPr lang="en-US" sz="500" dirty="0"/>
          </a:p>
        </p:txBody>
      </p:sp>
      <p:pic>
        <p:nvPicPr>
          <p:cNvPr id="32" name="Audio 31">
            <a:hlinkClick r:id="" action="ppaction://media"/>
            <a:extLst>
              <a:ext uri="{FF2B5EF4-FFF2-40B4-BE49-F238E27FC236}">
                <a16:creationId xmlns:a16="http://schemas.microsoft.com/office/drawing/2014/main" id="{CCD5DC7C-8A77-CC0F-0E34-C22E5920E97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45210695"/>
      </p:ext>
    </p:extLst>
  </p:cSld>
  <p:clrMapOvr>
    <a:masterClrMapping/>
  </p:clrMapOvr>
  <mc:AlternateContent xmlns:mc="http://schemas.openxmlformats.org/markup-compatibility/2006" xmlns:p14="http://schemas.microsoft.com/office/powerpoint/2010/main">
    <mc:Choice Requires="p14">
      <p:transition spd="slow" p14:dur="2000" advTm="81169"/>
    </mc:Choice>
    <mc:Fallback xmlns="">
      <p:transition spd="slow" advTm="811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50000">
              <a:srgbClr val="696B70"/>
            </a:gs>
            <a:gs pos="0">
              <a:schemeClr val="bg2">
                <a:lumMod val="75000"/>
              </a:schemeClr>
            </a:gs>
            <a:gs pos="100000">
              <a:schemeClr val="tx2">
                <a:lumMod val="5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2176D-DD47-FFFC-4746-F87ED8959A6E}"/>
              </a:ext>
            </a:extLst>
          </p:cNvPr>
          <p:cNvSpPr>
            <a:spLocks noGrp="1"/>
          </p:cNvSpPr>
          <p:nvPr>
            <p:ph type="title"/>
          </p:nvPr>
        </p:nvSpPr>
        <p:spPr>
          <a:xfrm>
            <a:off x="184727" y="230630"/>
            <a:ext cx="6742545" cy="850025"/>
          </a:xfrm>
        </p:spPr>
        <p:txBody>
          <a:bodyPr>
            <a:normAutofit/>
          </a:bodyPr>
          <a:lstStyle/>
          <a:p>
            <a:r>
              <a:rPr lang="en-US" sz="2400"/>
              <a:t>How can Machine Learning Help?</a:t>
            </a:r>
          </a:p>
        </p:txBody>
      </p:sp>
      <p:sp>
        <p:nvSpPr>
          <p:cNvPr id="3" name="Content Placeholder 2">
            <a:extLst>
              <a:ext uri="{FF2B5EF4-FFF2-40B4-BE49-F238E27FC236}">
                <a16:creationId xmlns:a16="http://schemas.microsoft.com/office/drawing/2014/main" id="{B5A2B431-AE21-2FB7-136D-451E5BB46893}"/>
              </a:ext>
            </a:extLst>
          </p:cNvPr>
          <p:cNvSpPr>
            <a:spLocks noGrp="1"/>
          </p:cNvSpPr>
          <p:nvPr>
            <p:ph idx="1"/>
          </p:nvPr>
        </p:nvSpPr>
        <p:spPr>
          <a:xfrm>
            <a:off x="184727" y="1584315"/>
            <a:ext cx="6637618" cy="5043055"/>
          </a:xfrm>
        </p:spPr>
        <p:txBody>
          <a:bodyPr>
            <a:normAutofit fontScale="92500" lnSpcReduction="10000"/>
          </a:bodyPr>
          <a:lstStyle/>
          <a:p>
            <a:pPr marL="0" indent="0">
              <a:lnSpc>
                <a:spcPct val="90000"/>
              </a:lnSpc>
              <a:buNone/>
            </a:pPr>
            <a:r>
              <a:rPr lang="en-US" sz="1600" dirty="0">
                <a:solidFill>
                  <a:schemeClr val="bg1"/>
                </a:solidFill>
                <a:latin typeface="Aptos" panose="020B0004020202020204" pitchFamily="34" charset="0"/>
              </a:rPr>
              <a:t>Problems faced by both sections of society are the same- </a:t>
            </a:r>
            <a:r>
              <a:rPr lang="en-US" sz="1600" b="0" i="0" u="none" strike="noStrike" baseline="0" dirty="0">
                <a:solidFill>
                  <a:schemeClr val="bg1"/>
                </a:solidFill>
                <a:latin typeface="Aptos" panose="020B0004020202020204" pitchFamily="34" charset="0"/>
              </a:rPr>
              <a:t>easy &amp; secure biometric authentication methods</a:t>
            </a:r>
            <a:r>
              <a:rPr lang="en-US" sz="1600" dirty="0">
                <a:solidFill>
                  <a:schemeClr val="bg1"/>
                </a:solidFill>
                <a:latin typeface="Aptos" panose="020B0004020202020204" pitchFamily="34" charset="0"/>
              </a:rPr>
              <a:t> and t</a:t>
            </a:r>
            <a:r>
              <a:rPr lang="en-US" sz="1600" b="0" i="0" u="none" strike="noStrike" baseline="0" dirty="0">
                <a:solidFill>
                  <a:schemeClr val="bg1"/>
                </a:solidFill>
                <a:latin typeface="Aptos" panose="020B0004020202020204" pitchFamily="34" charset="0"/>
              </a:rPr>
              <a:t>he need for easy navigation. </a:t>
            </a:r>
          </a:p>
          <a:p>
            <a:pPr marL="0" indent="0">
              <a:lnSpc>
                <a:spcPct val="90000"/>
              </a:lnSpc>
              <a:buNone/>
            </a:pPr>
            <a:endParaRPr lang="en-US" sz="1600" b="0" i="0" u="none" strike="noStrike" baseline="0" dirty="0">
              <a:solidFill>
                <a:schemeClr val="bg1"/>
              </a:solidFill>
              <a:latin typeface="Aptos" panose="020B0004020202020204" pitchFamily="34" charset="0"/>
            </a:endParaRPr>
          </a:p>
          <a:p>
            <a:pPr marL="0" indent="0">
              <a:lnSpc>
                <a:spcPct val="90000"/>
              </a:lnSpc>
              <a:buNone/>
            </a:pPr>
            <a:r>
              <a:rPr lang="en-US" sz="1600" b="1" dirty="0">
                <a:solidFill>
                  <a:schemeClr val="bg1"/>
                </a:solidFill>
                <a:latin typeface="Aptos" panose="020B0004020202020204" pitchFamily="34" charset="0"/>
              </a:rPr>
              <a:t>Building Easy to use Authentication Methods:</a:t>
            </a:r>
          </a:p>
          <a:p>
            <a:pPr lvl="1">
              <a:lnSpc>
                <a:spcPct val="90000"/>
              </a:lnSpc>
              <a:buFont typeface="Wingdings" panose="05000000000000000000" pitchFamily="2" charset="2"/>
              <a:buChar char="§"/>
            </a:pPr>
            <a:r>
              <a:rPr lang="en-US" dirty="0">
                <a:solidFill>
                  <a:schemeClr val="bg1"/>
                </a:solidFill>
                <a:latin typeface="Aptos" panose="020B0004020202020204" pitchFamily="34" charset="0"/>
              </a:rPr>
              <a:t>B</a:t>
            </a:r>
            <a:r>
              <a:rPr lang="en-US" b="0" i="0" u="none" strike="noStrike" baseline="0" dirty="0">
                <a:solidFill>
                  <a:schemeClr val="bg1"/>
                </a:solidFill>
                <a:latin typeface="Aptos" panose="020B0004020202020204" pitchFamily="34" charset="0"/>
              </a:rPr>
              <a:t>iometric authentication is implemented by using the customer’s voice as the password. When the customer calls the bank or opens the mobile app, they will be asked to repeat the numbers from 0 through 9. </a:t>
            </a:r>
          </a:p>
          <a:p>
            <a:pPr lvl="1">
              <a:lnSpc>
                <a:spcPct val="90000"/>
              </a:lnSpc>
              <a:buFont typeface="Wingdings" panose="05000000000000000000" pitchFamily="2" charset="2"/>
              <a:buChar char="§"/>
            </a:pPr>
            <a:r>
              <a:rPr lang="en-US" b="0" i="0" u="none" strike="noStrike" baseline="0" dirty="0">
                <a:solidFill>
                  <a:schemeClr val="bg1"/>
                </a:solidFill>
                <a:latin typeface="Aptos" panose="020B0004020202020204" pitchFamily="34" charset="0"/>
              </a:rPr>
              <a:t>By analyzing the voice commands using deep learning and Neural networks, the Model can identify if the real customer is trying to access them using Voice Identification.</a:t>
            </a:r>
          </a:p>
          <a:p>
            <a:pPr lvl="1">
              <a:lnSpc>
                <a:spcPct val="90000"/>
              </a:lnSpc>
              <a:buFont typeface="Wingdings" panose="05000000000000000000" pitchFamily="2" charset="2"/>
              <a:buChar char="§"/>
            </a:pPr>
            <a:r>
              <a:rPr lang="en-US" b="0" i="0" u="none" strike="noStrike" baseline="0" dirty="0">
                <a:solidFill>
                  <a:schemeClr val="bg1"/>
                </a:solidFill>
                <a:latin typeface="Aptos" panose="020B0004020202020204" pitchFamily="34" charset="0"/>
              </a:rPr>
              <a:t>The customer will also be asked to enter a Passphrase to provide another layer of Protection. They can either type or speak the passphrase.</a:t>
            </a:r>
          </a:p>
          <a:p>
            <a:pPr lvl="1">
              <a:lnSpc>
                <a:spcPct val="90000"/>
              </a:lnSpc>
              <a:buFont typeface="Wingdings" panose="05000000000000000000" pitchFamily="2" charset="2"/>
              <a:buChar char="§"/>
            </a:pPr>
            <a:endParaRPr lang="en-US" b="0" i="0" u="none" strike="noStrike" baseline="0" dirty="0">
              <a:solidFill>
                <a:schemeClr val="bg1"/>
              </a:solidFill>
              <a:latin typeface="Aptos" panose="020B0004020202020204" pitchFamily="34" charset="0"/>
            </a:endParaRPr>
          </a:p>
          <a:p>
            <a:pPr marL="0" indent="0">
              <a:lnSpc>
                <a:spcPct val="90000"/>
              </a:lnSpc>
              <a:buNone/>
            </a:pPr>
            <a:r>
              <a:rPr lang="en-US" sz="1600" b="1" dirty="0">
                <a:solidFill>
                  <a:schemeClr val="bg1"/>
                </a:solidFill>
                <a:latin typeface="Aptos" panose="020B0004020202020204" pitchFamily="34" charset="0"/>
              </a:rPr>
              <a:t>Building a Virtual Assistant:</a:t>
            </a:r>
          </a:p>
          <a:p>
            <a:pPr lvl="1">
              <a:lnSpc>
                <a:spcPct val="90000"/>
              </a:lnSpc>
            </a:pPr>
            <a:r>
              <a:rPr lang="en-US" dirty="0">
                <a:solidFill>
                  <a:schemeClr val="bg1"/>
                </a:solidFill>
                <a:latin typeface="Aptos" panose="020B0004020202020204" pitchFamily="34" charset="0"/>
              </a:rPr>
              <a:t>Once the customer is authenticated, they can interact with the virtual assistant, asking simple questions in English, such as "What is my current Balance?" or "What is the price of Apple Stock today?". </a:t>
            </a:r>
          </a:p>
          <a:p>
            <a:pPr lvl="1">
              <a:lnSpc>
                <a:spcPct val="90000"/>
              </a:lnSpc>
            </a:pPr>
            <a:r>
              <a:rPr lang="en-US" dirty="0">
                <a:solidFill>
                  <a:schemeClr val="bg1"/>
                </a:solidFill>
                <a:latin typeface="Aptos" panose="020B0004020202020204" pitchFamily="34" charset="0"/>
              </a:rPr>
              <a:t>They can also choose to speak to the virtual assistant, thus removing the need to type anything on the screen. </a:t>
            </a:r>
          </a:p>
          <a:p>
            <a:pPr marL="0" indent="0">
              <a:lnSpc>
                <a:spcPct val="90000"/>
              </a:lnSpc>
              <a:buNone/>
            </a:pPr>
            <a:endParaRPr lang="en-US" sz="900" b="0" i="0" u="none" strike="noStrike" baseline="0" dirty="0">
              <a:latin typeface="Aptos" panose="020B0004020202020204" pitchFamily="34" charset="0"/>
            </a:endParaRPr>
          </a:p>
          <a:p>
            <a:pPr>
              <a:lnSpc>
                <a:spcPct val="90000"/>
              </a:lnSpc>
            </a:pPr>
            <a:endParaRPr lang="en-US" sz="900" b="0" i="0" u="none" strike="noStrike" baseline="0" dirty="0">
              <a:latin typeface="Aptos" panose="020B0004020202020204" pitchFamily="34" charset="0"/>
            </a:endParaRPr>
          </a:p>
          <a:p>
            <a:pPr>
              <a:lnSpc>
                <a:spcPct val="90000"/>
              </a:lnSpc>
            </a:pPr>
            <a:endParaRPr lang="en-US" sz="900" b="0" i="0" u="none" strike="noStrike" baseline="0" dirty="0">
              <a:latin typeface="Aptos" panose="020B0004020202020204" pitchFamily="34" charset="0"/>
            </a:endParaRPr>
          </a:p>
          <a:p>
            <a:pPr marL="0" indent="0">
              <a:lnSpc>
                <a:spcPct val="90000"/>
              </a:lnSpc>
              <a:buNone/>
            </a:pPr>
            <a:endParaRPr lang="en-US" sz="900" dirty="0">
              <a:latin typeface="Bierstadt" panose="020B0004020202020204" pitchFamily="34" charset="0"/>
            </a:endParaRPr>
          </a:p>
        </p:txBody>
      </p:sp>
      <p:pic>
        <p:nvPicPr>
          <p:cNvPr id="7" name="Picture 6" descr="A person holding a phone&#10;&#10;Description automatically generated">
            <a:extLst>
              <a:ext uri="{FF2B5EF4-FFF2-40B4-BE49-F238E27FC236}">
                <a16:creationId xmlns:a16="http://schemas.microsoft.com/office/drawing/2014/main" id="{4B031C05-C589-DF80-36B7-87738257F343}"/>
              </a:ext>
            </a:extLst>
          </p:cNvPr>
          <p:cNvPicPr>
            <a:picLocks noChangeAspect="1"/>
          </p:cNvPicPr>
          <p:nvPr/>
        </p:nvPicPr>
        <p:blipFill>
          <a:blip r:embed="rId5">
            <a:extLst>
              <a:ext uri="{28A0092B-C50C-407E-A947-70E740481C1C}">
                <a14:useLocalDpi xmlns:a14="http://schemas.microsoft.com/office/drawing/2010/main" val="0"/>
              </a:ext>
            </a:extLst>
          </a:blip>
          <a:srcRect l="23710" r="30959" b="-1"/>
          <a:stretch/>
        </p:blipFill>
        <p:spPr>
          <a:xfrm>
            <a:off x="7534654" y="10"/>
            <a:ext cx="4657345" cy="6857990"/>
          </a:xfrm>
          <a:prstGeom prst="rect">
            <a:avLst/>
          </a:prstGeom>
        </p:spPr>
      </p:pic>
      <p:pic>
        <p:nvPicPr>
          <p:cNvPr id="17" name="Audio 16">
            <a:hlinkClick r:id="" action="ppaction://media"/>
            <a:extLst>
              <a:ext uri="{FF2B5EF4-FFF2-40B4-BE49-F238E27FC236}">
                <a16:creationId xmlns:a16="http://schemas.microsoft.com/office/drawing/2014/main" id="{BA5CD696-5A09-57B1-05B5-74C6098F7B6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81617225"/>
      </p:ext>
    </p:extLst>
  </p:cSld>
  <p:clrMapOvr>
    <a:masterClrMapping/>
  </p:clrMapOvr>
  <mc:AlternateContent xmlns:mc="http://schemas.openxmlformats.org/markup-compatibility/2006" xmlns:p14="http://schemas.microsoft.com/office/powerpoint/2010/main">
    <mc:Choice Requires="p14">
      <p:transition spd="slow" p14:dur="2000" advTm="38988"/>
    </mc:Choice>
    <mc:Fallback xmlns="">
      <p:transition spd="slow" advTm="389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75000"/>
              </a:schemeClr>
            </a:gs>
            <a:gs pos="100000">
              <a:srgbClr val="576C87"/>
            </a:gs>
          </a:gsLst>
          <a:lin ang="5400000" scaled="1"/>
        </a:gra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3C62E0A-B02E-E497-9816-31BD3ADCF300}"/>
              </a:ext>
            </a:extLst>
          </p:cNvPr>
          <p:cNvSpPr txBox="1"/>
          <p:nvPr/>
        </p:nvSpPr>
        <p:spPr>
          <a:xfrm>
            <a:off x="267856" y="1463029"/>
            <a:ext cx="2555202" cy="1005862"/>
          </a:xfrm>
          <a:prstGeom prst="rect">
            <a:avLst/>
          </a:prstGeom>
          <a:solidFill>
            <a:schemeClr val="accent1">
              <a:lumMod val="20000"/>
              <a:lumOff val="80000"/>
            </a:schemeClr>
          </a:solidFill>
          <a:ln>
            <a:solidFill>
              <a:schemeClr val="accent1"/>
            </a:solidFill>
          </a:ln>
        </p:spPr>
        <p:txBody>
          <a:bodyPr vert="horz" lIns="182880" tIns="182880" rIns="182880" bIns="182880" rtlCol="0" anchor="ctr">
            <a:normAutofit fontScale="70000" lnSpcReduction="20000"/>
          </a:bodyPr>
          <a:lstStyle/>
          <a:p>
            <a:pPr algn="ctr" defTabSz="914400">
              <a:lnSpc>
                <a:spcPct val="90000"/>
              </a:lnSpc>
              <a:spcBef>
                <a:spcPct val="0"/>
              </a:spcBef>
              <a:spcAft>
                <a:spcPts val="600"/>
              </a:spcAft>
            </a:pPr>
            <a:r>
              <a:rPr lang="en-US" sz="2800" cap="all" spc="200" dirty="0">
                <a:solidFill>
                  <a:srgbClr val="262626"/>
                </a:solidFill>
                <a:latin typeface="+mj-lt"/>
                <a:ea typeface="+mj-ea"/>
                <a:cs typeface="+mj-cs"/>
              </a:rPr>
              <a:t>Architecture of the Model</a:t>
            </a:r>
          </a:p>
        </p:txBody>
      </p:sp>
      <p:graphicFrame>
        <p:nvGraphicFramePr>
          <p:cNvPr id="21" name="TextBox 5">
            <a:extLst>
              <a:ext uri="{FF2B5EF4-FFF2-40B4-BE49-F238E27FC236}">
                <a16:creationId xmlns:a16="http://schemas.microsoft.com/office/drawing/2014/main" id="{8E5A8E7E-9AC4-6DF6-A06F-965A5EF870B7}"/>
              </a:ext>
            </a:extLst>
          </p:cNvPr>
          <p:cNvGraphicFramePr/>
          <p:nvPr>
            <p:extLst>
              <p:ext uri="{D42A27DB-BD31-4B8C-83A1-F6EECF244321}">
                <p14:modId xmlns:p14="http://schemas.microsoft.com/office/powerpoint/2010/main" val="444921270"/>
              </p:ext>
            </p:extLst>
          </p:nvPr>
        </p:nvGraphicFramePr>
        <p:xfrm>
          <a:off x="326968" y="4495811"/>
          <a:ext cx="11538064" cy="179832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2" name="Picture 21" descr="A diagram of a computer program&#10;&#10;Description automatically generated">
            <a:extLst>
              <a:ext uri="{FF2B5EF4-FFF2-40B4-BE49-F238E27FC236}">
                <a16:creationId xmlns:a16="http://schemas.microsoft.com/office/drawing/2014/main" id="{FB1065AC-045C-E16E-2068-FC51A707FE8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6744" y="497840"/>
            <a:ext cx="8785320" cy="3438212"/>
          </a:xfrm>
          <a:prstGeom prst="rect">
            <a:avLst/>
          </a:prstGeom>
        </p:spPr>
      </p:pic>
      <p:pic>
        <p:nvPicPr>
          <p:cNvPr id="11" name="Audio 10">
            <a:hlinkClick r:id="" action="ppaction://media"/>
            <a:extLst>
              <a:ext uri="{FF2B5EF4-FFF2-40B4-BE49-F238E27FC236}">
                <a16:creationId xmlns:a16="http://schemas.microsoft.com/office/drawing/2014/main" id="{8DD5FBFB-8D19-65A6-2F74-393D63FAE48D}"/>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11725672"/>
      </p:ext>
    </p:extLst>
  </p:cSld>
  <p:clrMapOvr>
    <a:masterClrMapping/>
  </p:clrMapOvr>
  <mc:AlternateContent xmlns:mc="http://schemas.openxmlformats.org/markup-compatibility/2006" xmlns:p14="http://schemas.microsoft.com/office/powerpoint/2010/main">
    <mc:Choice Requires="p14">
      <p:transition spd="slow" p14:dur="2000" advTm="67292"/>
    </mc:Choice>
    <mc:Fallback xmlns="">
      <p:transition spd="slow" advTm="672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BDE6B2-92FE-E23A-BB16-853DD6DF9234}"/>
              </a:ext>
            </a:extLst>
          </p:cNvPr>
          <p:cNvSpPr>
            <a:spLocks noGrp="1"/>
          </p:cNvSpPr>
          <p:nvPr>
            <p:ph type="title"/>
          </p:nvPr>
        </p:nvSpPr>
        <p:spPr>
          <a:xfrm>
            <a:off x="643463" y="368685"/>
            <a:ext cx="6242719" cy="871297"/>
          </a:xfrm>
          <a:noFill/>
          <a:ln>
            <a:solidFill>
              <a:schemeClr val="bg1"/>
            </a:solidFill>
          </a:ln>
        </p:spPr>
        <p:txBody>
          <a:bodyPr wrap="square">
            <a:normAutofit/>
          </a:bodyPr>
          <a:lstStyle/>
          <a:p>
            <a:r>
              <a:rPr lang="en-US" dirty="0">
                <a:solidFill>
                  <a:schemeClr val="bg1"/>
                </a:solidFill>
              </a:rPr>
              <a:t>Voice Recognition Model</a:t>
            </a:r>
          </a:p>
        </p:txBody>
      </p:sp>
      <p:sp>
        <p:nvSpPr>
          <p:cNvPr id="3" name="Content Placeholder 2">
            <a:extLst>
              <a:ext uri="{FF2B5EF4-FFF2-40B4-BE49-F238E27FC236}">
                <a16:creationId xmlns:a16="http://schemas.microsoft.com/office/drawing/2014/main" id="{71D49E89-6D3B-8395-9C4E-8F417F0241C8}"/>
              </a:ext>
            </a:extLst>
          </p:cNvPr>
          <p:cNvSpPr>
            <a:spLocks noGrp="1"/>
          </p:cNvSpPr>
          <p:nvPr>
            <p:ph idx="1"/>
          </p:nvPr>
        </p:nvSpPr>
        <p:spPr>
          <a:xfrm>
            <a:off x="304801" y="1524000"/>
            <a:ext cx="6581382" cy="4529666"/>
          </a:xfrm>
        </p:spPr>
        <p:txBody>
          <a:bodyPr>
            <a:normAutofit/>
          </a:bodyPr>
          <a:lstStyle/>
          <a:p>
            <a:pPr marL="0" indent="0">
              <a:buNone/>
            </a:pPr>
            <a:r>
              <a:rPr lang="en-US" b="1" dirty="0">
                <a:solidFill>
                  <a:schemeClr val="bg1"/>
                </a:solidFill>
                <a:latin typeface="Aptos" panose="020B0004020202020204" pitchFamily="34" charset="0"/>
              </a:rPr>
              <a:t>Data Exploration: </a:t>
            </a:r>
          </a:p>
          <a:p>
            <a:pPr>
              <a:buFont typeface="Wingdings" panose="05000000000000000000" pitchFamily="2" charset="2"/>
              <a:buChar char="§"/>
            </a:pPr>
            <a:r>
              <a:rPr lang="en-US" dirty="0">
                <a:solidFill>
                  <a:schemeClr val="bg1"/>
                </a:solidFill>
                <a:latin typeface="Aptos" panose="020B0004020202020204" pitchFamily="34" charset="0"/>
              </a:rPr>
              <a:t> The data to build the Voice Recognition model was taken from the Free-spoken Digit dataset containing 3000 recordings by 6 actors speaking the digits from zero through Nine. </a:t>
            </a:r>
          </a:p>
          <a:p>
            <a:pPr>
              <a:buFont typeface="Wingdings" panose="05000000000000000000" pitchFamily="2" charset="2"/>
              <a:buChar char="§"/>
            </a:pPr>
            <a:endParaRPr lang="en-US" dirty="0">
              <a:solidFill>
                <a:schemeClr val="bg1"/>
              </a:solidFill>
              <a:latin typeface="Aptos" panose="020B0004020202020204" pitchFamily="34" charset="0"/>
            </a:endParaRPr>
          </a:p>
          <a:p>
            <a:pPr marL="0" indent="0">
              <a:buNone/>
            </a:pPr>
            <a:r>
              <a:rPr lang="en-US" b="1" dirty="0">
                <a:solidFill>
                  <a:schemeClr val="bg1"/>
                </a:solidFill>
                <a:latin typeface="Aptos" panose="020B0004020202020204" pitchFamily="34" charset="0"/>
              </a:rPr>
              <a:t>Data Preparation</a:t>
            </a:r>
            <a:r>
              <a:rPr lang="en-US" dirty="0">
                <a:solidFill>
                  <a:schemeClr val="bg1"/>
                </a:solidFill>
                <a:latin typeface="Aptos" panose="020B0004020202020204" pitchFamily="34" charset="0"/>
              </a:rPr>
              <a:t>:</a:t>
            </a:r>
          </a:p>
          <a:p>
            <a:pPr>
              <a:buFont typeface="Wingdings" panose="05000000000000000000" pitchFamily="2" charset="2"/>
              <a:buChar char="§"/>
            </a:pPr>
            <a:r>
              <a:rPr lang="en-US" dirty="0">
                <a:solidFill>
                  <a:schemeClr val="bg1"/>
                </a:solidFill>
                <a:latin typeface="Aptos" panose="020B0004020202020204" pitchFamily="34" charset="0"/>
              </a:rPr>
              <a:t>As the model requires the users to read the numbers from zero through Nine, the individual audio files were combined based on the speaker, and 300 files were created.</a:t>
            </a:r>
          </a:p>
          <a:p>
            <a:pPr>
              <a:buFont typeface="Wingdings" panose="05000000000000000000" pitchFamily="2" charset="2"/>
              <a:buChar char="§"/>
            </a:pPr>
            <a:r>
              <a:rPr lang="en-US" dirty="0">
                <a:solidFill>
                  <a:schemeClr val="bg1"/>
                </a:solidFill>
                <a:latin typeface="Aptos" panose="020B0004020202020204" pitchFamily="34" charset="0"/>
              </a:rPr>
              <a:t>The combined audio files were converted into a NumPy array using the Librosa library in Python and various plots such as Wave Plot, Spectrogram, and MFCC (Mel Frequency Cepstral Coefficient) for each user were plotted. </a:t>
            </a:r>
          </a:p>
          <a:p>
            <a:endParaRPr lang="en-US" dirty="0">
              <a:solidFill>
                <a:schemeClr val="bg1"/>
              </a:solidFill>
            </a:endParaRPr>
          </a:p>
        </p:txBody>
      </p:sp>
      <p:pic>
        <p:nvPicPr>
          <p:cNvPr id="5" name="Picture 4" descr="A graph of data in different colors&#10;&#10;Description automatically generated">
            <a:extLst>
              <a:ext uri="{FF2B5EF4-FFF2-40B4-BE49-F238E27FC236}">
                <a16:creationId xmlns:a16="http://schemas.microsoft.com/office/drawing/2014/main" id="{7A02A2C4-8C03-A522-B8E2-8E9629227A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3101" y="380616"/>
            <a:ext cx="3705431" cy="2788336"/>
          </a:xfrm>
          <a:prstGeom prst="rect">
            <a:avLst/>
          </a:prstGeom>
          <a:solidFill>
            <a:schemeClr val="bg1">
              <a:lumMod val="95000"/>
            </a:schemeClr>
          </a:solidFill>
          <a:ln>
            <a:solidFill>
              <a:srgbClr val="404040"/>
            </a:solidFill>
          </a:ln>
        </p:spPr>
      </p:pic>
      <p:pic>
        <p:nvPicPr>
          <p:cNvPr id="7" name="Picture 6" descr="A collage of different colored images&#10;&#10;Description automatically generated with medium confidence">
            <a:extLst>
              <a:ext uri="{FF2B5EF4-FFF2-40B4-BE49-F238E27FC236}">
                <a16:creationId xmlns:a16="http://schemas.microsoft.com/office/drawing/2014/main" id="{2994C19C-7F3F-4974-2C6D-B7C64F6642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3101" y="3689048"/>
            <a:ext cx="3705431" cy="2454847"/>
          </a:xfrm>
          <a:prstGeom prst="rect">
            <a:avLst/>
          </a:prstGeom>
          <a:ln>
            <a:solidFill>
              <a:srgbClr val="404040"/>
            </a:solidFill>
          </a:ln>
        </p:spPr>
      </p:pic>
      <p:pic>
        <p:nvPicPr>
          <p:cNvPr id="16" name="Audio 15">
            <a:hlinkClick r:id="" action="ppaction://media"/>
            <a:extLst>
              <a:ext uri="{FF2B5EF4-FFF2-40B4-BE49-F238E27FC236}">
                <a16:creationId xmlns:a16="http://schemas.microsoft.com/office/drawing/2014/main" id="{920FE22A-E62C-B9E6-2E99-71E81FE826A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03340004"/>
      </p:ext>
    </p:extLst>
  </p:cSld>
  <p:clrMapOvr>
    <a:masterClrMapping/>
  </p:clrMapOvr>
  <mc:AlternateContent xmlns:mc="http://schemas.openxmlformats.org/markup-compatibility/2006" xmlns:p14="http://schemas.microsoft.com/office/powerpoint/2010/main">
    <mc:Choice Requires="p14">
      <p:transition spd="slow" p14:dur="2000" advTm="35454"/>
    </mc:Choice>
    <mc:Fallback xmlns="">
      <p:transition spd="slow" advTm="354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bg2">
                <a:lumMod val="50000"/>
              </a:schemeClr>
            </a:gs>
            <a:gs pos="100000">
              <a:schemeClr val="tx2">
                <a:lumMod val="75000"/>
              </a:schemeClr>
            </a:gs>
          </a:gsLst>
          <a:lin ang="5400000" scaled="1"/>
        </a:gra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D6F5E9D-5023-2C34-3856-3CFCE3ACCB2E}"/>
              </a:ext>
            </a:extLst>
          </p:cNvPr>
          <p:cNvSpPr>
            <a:spLocks noGrp="1"/>
          </p:cNvSpPr>
          <p:nvPr>
            <p:ph type="title"/>
          </p:nvPr>
        </p:nvSpPr>
        <p:spPr>
          <a:xfrm>
            <a:off x="6972150" y="362390"/>
            <a:ext cx="4476806" cy="766293"/>
          </a:xfrm>
        </p:spPr>
        <p:txBody>
          <a:bodyPr>
            <a:normAutofit fontScale="90000"/>
          </a:bodyPr>
          <a:lstStyle/>
          <a:p>
            <a:r>
              <a:rPr lang="en-US" sz="2000" dirty="0"/>
              <a:t>Voice Recognition- FEATURE Extraction &amp; Model Building </a:t>
            </a:r>
          </a:p>
        </p:txBody>
      </p:sp>
      <p:sp>
        <p:nvSpPr>
          <p:cNvPr id="29" name="Rectangle 28">
            <a:extLst>
              <a:ext uri="{FF2B5EF4-FFF2-40B4-BE49-F238E27FC236}">
                <a16:creationId xmlns:a16="http://schemas.microsoft.com/office/drawing/2014/main" id="{DE6656AB-B8B3-4895-AD32-B928A43C4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760" y="964692"/>
            <a:ext cx="5440680"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188BDAE2-5EE0-4B2F-9C9B-7E86A0B4C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1853" y="1128683"/>
            <a:ext cx="5106493"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screenshot of a computer program&#10;&#10;Description automatically generated">
            <a:extLst>
              <a:ext uri="{FF2B5EF4-FFF2-40B4-BE49-F238E27FC236}">
                <a16:creationId xmlns:a16="http://schemas.microsoft.com/office/drawing/2014/main" id="{4BF643BE-2EEB-555F-AF05-AF329D53C5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3944" y="1340710"/>
            <a:ext cx="4782312" cy="4184522"/>
          </a:xfrm>
          <a:prstGeom prst="rect">
            <a:avLst/>
          </a:prstGeom>
        </p:spPr>
      </p:pic>
      <p:sp>
        <p:nvSpPr>
          <p:cNvPr id="3" name="Content Placeholder 2">
            <a:extLst>
              <a:ext uri="{FF2B5EF4-FFF2-40B4-BE49-F238E27FC236}">
                <a16:creationId xmlns:a16="http://schemas.microsoft.com/office/drawing/2014/main" id="{C5132CF3-7D7C-3D90-A44B-FE684778EA63}"/>
              </a:ext>
            </a:extLst>
          </p:cNvPr>
          <p:cNvSpPr>
            <a:spLocks noGrp="1"/>
          </p:cNvSpPr>
          <p:nvPr>
            <p:ph idx="1"/>
          </p:nvPr>
        </p:nvSpPr>
        <p:spPr>
          <a:xfrm>
            <a:off x="6555144" y="1490934"/>
            <a:ext cx="5310818" cy="4410316"/>
          </a:xfrm>
        </p:spPr>
        <p:txBody>
          <a:bodyPr>
            <a:normAutofit fontScale="92500" lnSpcReduction="20000"/>
          </a:bodyPr>
          <a:lstStyle/>
          <a:p>
            <a:pPr marL="0" indent="0">
              <a:lnSpc>
                <a:spcPct val="90000"/>
              </a:lnSpc>
              <a:buNone/>
            </a:pPr>
            <a:r>
              <a:rPr lang="en-US" sz="1400" b="1" kern="0" dirty="0">
                <a:solidFill>
                  <a:schemeClr val="bg1"/>
                </a:solidFill>
                <a:latin typeface="Aptos" panose="020B0004020202020204" pitchFamily="34" charset="0"/>
                <a:ea typeface="Aptos" panose="020B0004020202020204" pitchFamily="34" charset="0"/>
                <a:cs typeface="Calibri Light" panose="020F0302020204030204" pitchFamily="34" charset="0"/>
              </a:rPr>
              <a:t>Feature Extraction:</a:t>
            </a:r>
            <a:endParaRPr lang="en-US" sz="1400" b="1" kern="0" dirty="0">
              <a:solidFill>
                <a:schemeClr val="bg1"/>
              </a:solidFill>
              <a:effectLst/>
              <a:latin typeface="Aptos" panose="020B0004020202020204" pitchFamily="34" charset="0"/>
              <a:ea typeface="Aptos" panose="020B0004020202020204" pitchFamily="34" charset="0"/>
              <a:cs typeface="Calibri Light" panose="020F0302020204030204" pitchFamily="34" charset="0"/>
            </a:endParaRPr>
          </a:p>
          <a:p>
            <a:pPr>
              <a:lnSpc>
                <a:spcPct val="90000"/>
              </a:lnSpc>
              <a:buFont typeface="Wingdings" panose="05000000000000000000" pitchFamily="2" charset="2"/>
              <a:buChar char="§"/>
            </a:pPr>
            <a:r>
              <a:rPr lang="en-US" sz="1400" kern="0" dirty="0">
                <a:solidFill>
                  <a:schemeClr val="bg1"/>
                </a:solidFill>
                <a:effectLst/>
                <a:latin typeface="Aptos" panose="020B0004020202020204" pitchFamily="34" charset="0"/>
                <a:ea typeface="Aptos" panose="020B0004020202020204" pitchFamily="34" charset="0"/>
                <a:cs typeface="Calibri Light" panose="020F0302020204030204" pitchFamily="34" charset="0"/>
              </a:rPr>
              <a:t>13 MFCC coefficients were extracted from the audio data, with each coefficient representing data such as spectral slope, shape of vocal tract, nasality of speech, etc. </a:t>
            </a:r>
          </a:p>
          <a:p>
            <a:pPr>
              <a:lnSpc>
                <a:spcPct val="90000"/>
              </a:lnSpc>
              <a:buFont typeface="Wingdings" panose="05000000000000000000" pitchFamily="2" charset="2"/>
              <a:buChar char="§"/>
            </a:pPr>
            <a:r>
              <a:rPr lang="en-US" sz="1400" kern="0" dirty="0">
                <a:solidFill>
                  <a:schemeClr val="bg1"/>
                </a:solidFill>
                <a:latin typeface="Aptos" panose="020B0004020202020204" pitchFamily="34" charset="0"/>
                <a:cs typeface="Calibri Light" panose="020F0302020204030204" pitchFamily="34" charset="0"/>
              </a:rPr>
              <a:t>The extracted features in NumPy array format were standardized and padded. The process was repeated for all 300 combined files. </a:t>
            </a:r>
          </a:p>
          <a:p>
            <a:pPr>
              <a:lnSpc>
                <a:spcPct val="90000"/>
              </a:lnSpc>
              <a:buFont typeface="Wingdings" panose="05000000000000000000" pitchFamily="2" charset="2"/>
              <a:buChar char="§"/>
            </a:pPr>
            <a:endParaRPr lang="en-US" sz="1400" kern="0" dirty="0">
              <a:solidFill>
                <a:schemeClr val="bg1"/>
              </a:solidFill>
              <a:latin typeface="Aptos" panose="020B0004020202020204" pitchFamily="34" charset="0"/>
              <a:cs typeface="Calibri Light" panose="020F0302020204030204" pitchFamily="34" charset="0"/>
            </a:endParaRPr>
          </a:p>
          <a:p>
            <a:pPr marL="0" indent="0">
              <a:lnSpc>
                <a:spcPct val="90000"/>
              </a:lnSpc>
              <a:buNone/>
            </a:pPr>
            <a:r>
              <a:rPr lang="en-US" sz="1400" b="1" kern="0" dirty="0">
                <a:solidFill>
                  <a:schemeClr val="bg1"/>
                </a:solidFill>
                <a:latin typeface="Aptos" panose="020B0004020202020204" pitchFamily="34" charset="0"/>
                <a:cs typeface="Calibri Light" panose="020F0302020204030204" pitchFamily="34" charset="0"/>
              </a:rPr>
              <a:t>Model Building:</a:t>
            </a:r>
          </a:p>
          <a:p>
            <a:pPr>
              <a:lnSpc>
                <a:spcPct val="90000"/>
              </a:lnSpc>
              <a:buFont typeface="Wingdings" panose="05000000000000000000" pitchFamily="2" charset="2"/>
              <a:buChar char="§"/>
            </a:pPr>
            <a:r>
              <a:rPr lang="en-US" sz="1400" kern="0" dirty="0">
                <a:solidFill>
                  <a:schemeClr val="bg1"/>
                </a:solidFill>
                <a:effectLst/>
                <a:latin typeface="Aptos" panose="020B0004020202020204" pitchFamily="34" charset="0"/>
                <a:ea typeface="Aptos" panose="020B0004020202020204" pitchFamily="34" charset="0"/>
                <a:cs typeface="Calibri Light" panose="020F0302020204030204" pitchFamily="34" charset="0"/>
              </a:rPr>
              <a:t>The LSTM (Long Short-Term Memory) model, a Recurring Neural Network (RNN) model that works well with Sequential data, was used in this project. </a:t>
            </a:r>
            <a:endParaRPr lang="en-US" sz="1400" b="1" kern="0" dirty="0">
              <a:solidFill>
                <a:schemeClr val="bg1"/>
              </a:solidFill>
              <a:effectLst/>
              <a:latin typeface="Aptos" panose="020B0004020202020204" pitchFamily="34" charset="0"/>
              <a:ea typeface="Aptos" panose="020B0004020202020204" pitchFamily="34" charset="0"/>
              <a:cs typeface="Calibri Light" panose="020F0302020204030204" pitchFamily="34" charset="0"/>
            </a:endParaRPr>
          </a:p>
          <a:p>
            <a:pPr>
              <a:lnSpc>
                <a:spcPct val="90000"/>
              </a:lnSpc>
              <a:buFont typeface="Wingdings" panose="05000000000000000000" pitchFamily="2" charset="2"/>
              <a:buChar char="§"/>
            </a:pPr>
            <a:r>
              <a:rPr lang="en-US" sz="1400" kern="0" dirty="0">
                <a:solidFill>
                  <a:schemeClr val="bg1"/>
                </a:solidFill>
                <a:effectLst/>
                <a:latin typeface="Aptos" panose="020B0004020202020204" pitchFamily="34" charset="0"/>
                <a:ea typeface="Aptos" panose="020B0004020202020204" pitchFamily="34" charset="0"/>
                <a:cs typeface="Calibri Light" panose="020F0302020204030204" pitchFamily="34" charset="0"/>
              </a:rPr>
              <a:t>The LSTM Layer with 128 neurons was used, while the “ReLU” (Rectified Linear Unit) was used as an activation function in the hidden layer with 64 neurons</a:t>
            </a:r>
          </a:p>
          <a:p>
            <a:pPr>
              <a:lnSpc>
                <a:spcPct val="90000"/>
              </a:lnSpc>
              <a:buFont typeface="Wingdings" panose="05000000000000000000" pitchFamily="2" charset="2"/>
              <a:buChar char="§"/>
            </a:pPr>
            <a:r>
              <a:rPr lang="en-US" sz="1400" kern="0" dirty="0">
                <a:solidFill>
                  <a:schemeClr val="bg1"/>
                </a:solidFill>
                <a:effectLst/>
                <a:latin typeface="Aptos" panose="020B0004020202020204" pitchFamily="34" charset="0"/>
                <a:ea typeface="Aptos" panose="020B0004020202020204" pitchFamily="34" charset="0"/>
                <a:cs typeface="Calibri Light" panose="020F0302020204030204" pitchFamily="34" charset="0"/>
              </a:rPr>
              <a:t>The softmax function was used as an activation function ideal for multi-classification models in the final output or dense layer with as many units as the number of speakers. Also, early stopping was used to avoid overfitting, and the model was trained on 20 epochs using an "Adam" optimizer for compilation. </a:t>
            </a:r>
          </a:p>
          <a:p>
            <a:pPr>
              <a:lnSpc>
                <a:spcPct val="90000"/>
              </a:lnSpc>
              <a:buFont typeface="Wingdings" panose="05000000000000000000" pitchFamily="2" charset="2"/>
              <a:buChar char="§"/>
            </a:pPr>
            <a:r>
              <a:rPr lang="en-US" sz="1400" dirty="0">
                <a:solidFill>
                  <a:schemeClr val="bg1"/>
                </a:solidFill>
                <a:effectLst/>
                <a:latin typeface="Aptos" panose="020B0004020202020204" pitchFamily="34" charset="0"/>
                <a:ea typeface="Aptos" panose="020B0004020202020204" pitchFamily="34" charset="0"/>
                <a:cs typeface="Calibri Light" panose="020F0302020204030204" pitchFamily="34" charset="0"/>
              </a:rPr>
              <a:t>The Sparse Categorical Cross Entropy was used as a Loss function, which is used when the target class is represented as an integer class instead of a one-hot encoded variable. </a:t>
            </a:r>
            <a:endParaRPr lang="en-US" sz="1400" b="1" kern="0" dirty="0">
              <a:solidFill>
                <a:schemeClr val="bg1"/>
              </a:solidFill>
              <a:latin typeface="Aptos" panose="020B0004020202020204" pitchFamily="34" charset="0"/>
              <a:ea typeface="Aptos" panose="020B0004020202020204" pitchFamily="34" charset="0"/>
              <a:cs typeface="Calibri Light" panose="020F0302020204030204" pitchFamily="34" charset="0"/>
            </a:endParaRPr>
          </a:p>
          <a:p>
            <a:pPr marL="0" indent="0">
              <a:lnSpc>
                <a:spcPct val="90000"/>
              </a:lnSpc>
              <a:buNone/>
            </a:pPr>
            <a:endParaRPr lang="en-US" sz="700" b="1" kern="0" dirty="0">
              <a:latin typeface="Aptos" panose="020B0004020202020204" pitchFamily="34" charset="0"/>
              <a:cs typeface="Calibri Light" panose="020F0302020204030204" pitchFamily="34" charset="0"/>
            </a:endParaRPr>
          </a:p>
          <a:p>
            <a:pPr>
              <a:lnSpc>
                <a:spcPct val="90000"/>
              </a:lnSpc>
            </a:pPr>
            <a:endParaRPr lang="en-US" sz="700" b="1" dirty="0"/>
          </a:p>
        </p:txBody>
      </p:sp>
      <p:pic>
        <p:nvPicPr>
          <p:cNvPr id="14" name="Audio 13">
            <a:hlinkClick r:id="" action="ppaction://media"/>
            <a:extLst>
              <a:ext uri="{FF2B5EF4-FFF2-40B4-BE49-F238E27FC236}">
                <a16:creationId xmlns:a16="http://schemas.microsoft.com/office/drawing/2014/main" id="{5DE7E251-5AFB-57DE-B649-02D3D2CD699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05665223"/>
      </p:ext>
    </p:extLst>
  </p:cSld>
  <p:clrMapOvr>
    <a:masterClrMapping/>
  </p:clrMapOvr>
  <mc:AlternateContent xmlns:mc="http://schemas.openxmlformats.org/markup-compatibility/2006" xmlns:p14="http://schemas.microsoft.com/office/powerpoint/2010/main">
    <mc:Choice Requires="p14">
      <p:transition spd="slow" p14:dur="2000" advTm="48009"/>
    </mc:Choice>
    <mc:Fallback xmlns="">
      <p:transition spd="slow" advTm="480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627998"/>
            </a:gs>
            <a:gs pos="100000">
              <a:schemeClr val="tx2">
                <a:lumMod val="5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6A66F-981C-6104-6BD7-48D2AC6B3E55}"/>
              </a:ext>
            </a:extLst>
          </p:cNvPr>
          <p:cNvSpPr>
            <a:spLocks noGrp="1"/>
          </p:cNvSpPr>
          <p:nvPr>
            <p:ph type="title"/>
          </p:nvPr>
        </p:nvSpPr>
        <p:spPr>
          <a:xfrm>
            <a:off x="5218521" y="544804"/>
            <a:ext cx="6262279" cy="1188720"/>
          </a:xfrm>
        </p:spPr>
        <p:txBody>
          <a:bodyPr>
            <a:normAutofit/>
          </a:bodyPr>
          <a:lstStyle/>
          <a:p>
            <a:r>
              <a:rPr lang="en-US"/>
              <a:t>Voice Recognition- Model Evaluation</a:t>
            </a:r>
            <a:endParaRPr lang="en-US" dirty="0"/>
          </a:p>
        </p:txBody>
      </p:sp>
      <p:pic>
        <p:nvPicPr>
          <p:cNvPr id="5" name="Picture 4" descr="A diagram of a graph&#10;&#10;Description automatically generated with medium confidence">
            <a:extLst>
              <a:ext uri="{FF2B5EF4-FFF2-40B4-BE49-F238E27FC236}">
                <a16:creationId xmlns:a16="http://schemas.microsoft.com/office/drawing/2014/main" id="{E497921A-8C12-7BA6-8BE2-8D15B70889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5164" y="544804"/>
            <a:ext cx="3439895" cy="3224903"/>
          </a:xfrm>
          <a:prstGeom prst="rect">
            <a:avLst/>
          </a:prstGeom>
          <a:ln w="31750" cap="sq">
            <a:solidFill>
              <a:srgbClr val="FFFFFF"/>
            </a:solidFill>
            <a:miter lim="800000"/>
          </a:ln>
        </p:spPr>
      </p:pic>
      <p:pic>
        <p:nvPicPr>
          <p:cNvPr id="7" name="Picture 6" descr="A graph of a model accuracy&#10;&#10;Description automatically generated with medium confidence">
            <a:extLst>
              <a:ext uri="{FF2B5EF4-FFF2-40B4-BE49-F238E27FC236}">
                <a16:creationId xmlns:a16="http://schemas.microsoft.com/office/drawing/2014/main" id="{C4B9BE7E-C297-E0EF-D106-115201F4D0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268" y="4063744"/>
            <a:ext cx="4514495" cy="1794511"/>
          </a:xfrm>
          <a:prstGeom prst="rect">
            <a:avLst/>
          </a:prstGeom>
          <a:ln w="31750" cap="sq">
            <a:solidFill>
              <a:srgbClr val="FFFFFF"/>
            </a:solidFill>
            <a:miter lim="800000"/>
          </a:ln>
        </p:spPr>
      </p:pic>
      <p:sp>
        <p:nvSpPr>
          <p:cNvPr id="3" name="Content Placeholder 2">
            <a:extLst>
              <a:ext uri="{FF2B5EF4-FFF2-40B4-BE49-F238E27FC236}">
                <a16:creationId xmlns:a16="http://schemas.microsoft.com/office/drawing/2014/main" id="{25AB0596-CC59-1052-A8C4-85C9BC6F92D7}"/>
              </a:ext>
            </a:extLst>
          </p:cNvPr>
          <p:cNvSpPr>
            <a:spLocks noGrp="1"/>
          </p:cNvSpPr>
          <p:nvPr>
            <p:ph idx="1"/>
          </p:nvPr>
        </p:nvSpPr>
        <p:spPr>
          <a:xfrm>
            <a:off x="5329357" y="2157256"/>
            <a:ext cx="6262279" cy="3700999"/>
          </a:xfrm>
          <a:ln>
            <a:solidFill>
              <a:srgbClr val="FFFFFF"/>
            </a:solidFill>
          </a:ln>
        </p:spPr>
        <p:txBody>
          <a:bodyPr>
            <a:normAutofit/>
          </a:bodyPr>
          <a:lstStyle/>
          <a:p>
            <a:pPr>
              <a:lnSpc>
                <a:spcPct val="90000"/>
              </a:lnSpc>
            </a:pPr>
            <a:r>
              <a:rPr lang="en-US" sz="1600" kern="0" dirty="0">
                <a:effectLst/>
                <a:latin typeface="Aptos" panose="020B0004020202020204" pitchFamily="34" charset="0"/>
                <a:ea typeface="Aptos" panose="020B0004020202020204" pitchFamily="34" charset="0"/>
                <a:cs typeface="Calibri Light" panose="020F0302020204030204" pitchFamily="34" charset="0"/>
              </a:rPr>
              <a:t> </a:t>
            </a:r>
            <a:r>
              <a:rPr lang="en-US" sz="1600" kern="0" dirty="0">
                <a:solidFill>
                  <a:schemeClr val="bg1"/>
                </a:solidFill>
                <a:effectLst/>
                <a:latin typeface="Aptos" panose="020B0004020202020204" pitchFamily="34" charset="0"/>
                <a:ea typeface="Aptos" panose="020B0004020202020204" pitchFamily="34" charset="0"/>
                <a:cs typeface="Calibri Light" panose="020F0302020204030204" pitchFamily="34" charset="0"/>
              </a:rPr>
              <a:t>The Voice Recognition model was evaluated by plotting the Loss, Accuracy, and Confusion Matrix. Accuracy represents the percentage of predictions where the predicted value is the same as the actual value</a:t>
            </a:r>
          </a:p>
          <a:p>
            <a:pPr>
              <a:lnSpc>
                <a:spcPct val="90000"/>
              </a:lnSpc>
            </a:pPr>
            <a:r>
              <a:rPr lang="en-US" sz="1600" kern="0" dirty="0">
                <a:solidFill>
                  <a:schemeClr val="bg1"/>
                </a:solidFill>
                <a:effectLst/>
                <a:latin typeface="Aptos" panose="020B0004020202020204" pitchFamily="34" charset="0"/>
                <a:ea typeface="Aptos" panose="020B0004020202020204" pitchFamily="34" charset="0"/>
                <a:cs typeface="Calibri Light" panose="020F0302020204030204" pitchFamily="34" charset="0"/>
              </a:rPr>
              <a:t>From the plot, the Accuracy appears to increase as the number of Epochs increases, while the Loss, which represents the sum of errors made in each sample, decreases as the number of epochs increases. </a:t>
            </a:r>
            <a:endParaRPr lang="en-US" sz="1600" kern="0" dirty="0">
              <a:solidFill>
                <a:schemeClr val="bg1"/>
              </a:solidFill>
              <a:latin typeface="Aptos" panose="020B0004020202020204" pitchFamily="34" charset="0"/>
              <a:ea typeface="Aptos" panose="020B0004020202020204" pitchFamily="34" charset="0"/>
              <a:cs typeface="Calibri Light" panose="020F0302020204030204" pitchFamily="34" charset="0"/>
            </a:endParaRPr>
          </a:p>
          <a:p>
            <a:pPr>
              <a:lnSpc>
                <a:spcPct val="90000"/>
              </a:lnSpc>
            </a:pPr>
            <a:r>
              <a:rPr lang="en-US" sz="1600" dirty="0">
                <a:solidFill>
                  <a:schemeClr val="bg1"/>
                </a:solidFill>
                <a:effectLst/>
                <a:latin typeface="Aptos" panose="020B0004020202020204" pitchFamily="34" charset="0"/>
                <a:ea typeface="Aptos" panose="020B0004020202020204" pitchFamily="34" charset="0"/>
                <a:cs typeface="Calibri Light" panose="020F0302020204030204" pitchFamily="34" charset="0"/>
              </a:rPr>
              <a:t>The Confusion Matrix, commonly used to describe the Classification model performance, suggests that the Model predicted most values correctly. </a:t>
            </a:r>
          </a:p>
          <a:p>
            <a:pPr>
              <a:lnSpc>
                <a:spcPct val="90000"/>
              </a:lnSpc>
            </a:pPr>
            <a:r>
              <a:rPr lang="en-US" sz="1600" dirty="0">
                <a:solidFill>
                  <a:schemeClr val="bg1"/>
                </a:solidFill>
                <a:effectLst/>
                <a:latin typeface="Aptos" panose="020B0004020202020204" pitchFamily="34" charset="0"/>
                <a:ea typeface="Aptos" panose="020B0004020202020204" pitchFamily="34" charset="0"/>
                <a:cs typeface="Calibri Light" panose="020F0302020204030204" pitchFamily="34" charset="0"/>
              </a:rPr>
              <a:t>The test evaluation accuracy of the model was 86%, indicating the model could predict most values correctly. </a:t>
            </a:r>
            <a:endParaRPr lang="en-US" sz="1600" dirty="0"/>
          </a:p>
        </p:txBody>
      </p:sp>
      <p:pic>
        <p:nvPicPr>
          <p:cNvPr id="14" name="Audio 13">
            <a:hlinkClick r:id="" action="ppaction://media"/>
            <a:extLst>
              <a:ext uri="{FF2B5EF4-FFF2-40B4-BE49-F238E27FC236}">
                <a16:creationId xmlns:a16="http://schemas.microsoft.com/office/drawing/2014/main" id="{D0D69EF7-49F4-B81F-6CAE-BB0E2D724E7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79148903"/>
      </p:ext>
    </p:extLst>
  </p:cSld>
  <p:clrMapOvr>
    <a:masterClrMapping/>
  </p:clrMapOvr>
  <mc:AlternateContent xmlns:mc="http://schemas.openxmlformats.org/markup-compatibility/2006" xmlns:p14="http://schemas.microsoft.com/office/powerpoint/2010/main">
    <mc:Choice Requires="p14">
      <p:transition spd="slow" p14:dur="2000" advTm="29345"/>
    </mc:Choice>
    <mc:Fallback xmlns="">
      <p:transition spd="slow" advTm="293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627998"/>
            </a:gs>
            <a:gs pos="100000">
              <a:schemeClr val="tx2">
                <a:lumMod val="5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A627D-433F-0F4C-C1A4-F89F46231292}"/>
              </a:ext>
            </a:extLst>
          </p:cNvPr>
          <p:cNvSpPr>
            <a:spLocks noGrp="1"/>
          </p:cNvSpPr>
          <p:nvPr>
            <p:ph type="title"/>
          </p:nvPr>
        </p:nvSpPr>
        <p:spPr>
          <a:xfrm>
            <a:off x="818510" y="356939"/>
            <a:ext cx="6284254" cy="771744"/>
          </a:xfrm>
        </p:spPr>
        <p:txBody>
          <a:bodyPr>
            <a:normAutofit fontScale="90000"/>
          </a:bodyPr>
          <a:lstStyle/>
          <a:p>
            <a:r>
              <a:rPr lang="en-US" dirty="0"/>
              <a:t>Passphrase Identification- Models</a:t>
            </a:r>
          </a:p>
        </p:txBody>
      </p:sp>
      <p:sp>
        <p:nvSpPr>
          <p:cNvPr id="3" name="Content Placeholder 2">
            <a:extLst>
              <a:ext uri="{FF2B5EF4-FFF2-40B4-BE49-F238E27FC236}">
                <a16:creationId xmlns:a16="http://schemas.microsoft.com/office/drawing/2014/main" id="{F23C6933-7E31-E757-7D68-AD7F8CD85312}"/>
              </a:ext>
            </a:extLst>
          </p:cNvPr>
          <p:cNvSpPr>
            <a:spLocks noGrp="1"/>
          </p:cNvSpPr>
          <p:nvPr>
            <p:ph idx="1"/>
          </p:nvPr>
        </p:nvSpPr>
        <p:spPr>
          <a:xfrm>
            <a:off x="584036" y="1320799"/>
            <a:ext cx="6537200" cy="4936557"/>
          </a:xfrm>
          <a:ln>
            <a:noFill/>
          </a:ln>
        </p:spPr>
        <p:txBody>
          <a:bodyPr>
            <a:noAutofit/>
          </a:bodyPr>
          <a:lstStyle/>
          <a:p>
            <a:pPr marL="0" indent="0">
              <a:lnSpc>
                <a:spcPct val="90000"/>
              </a:lnSpc>
              <a:buNone/>
            </a:pPr>
            <a:r>
              <a:rPr lang="en-US" sz="1600" kern="0" dirty="0">
                <a:solidFill>
                  <a:schemeClr val="bg1"/>
                </a:solidFill>
                <a:effectLst/>
                <a:latin typeface="Aptos" panose="020B0004020202020204" pitchFamily="34" charset="0"/>
                <a:ea typeface="Aptos" panose="020B0004020202020204" pitchFamily="34" charset="0"/>
                <a:cs typeface="Calibri Light" panose="020F0302020204030204" pitchFamily="34" charset="0"/>
              </a:rPr>
              <a:t>To provide a second layer of Protection, the customer would be prompted to enter or say the passphrase to access the account. Two models as described below were built to implement this:</a:t>
            </a:r>
            <a:endParaRPr lang="en-US" sz="1600" kern="0" dirty="0">
              <a:solidFill>
                <a:schemeClr val="bg1"/>
              </a:solidFill>
              <a:latin typeface="Aptos" panose="020B0004020202020204" pitchFamily="34" charset="0"/>
              <a:ea typeface="Aptos" panose="020B0004020202020204" pitchFamily="34" charset="0"/>
              <a:cs typeface="Calibri Light" panose="020F0302020204030204" pitchFamily="34" charset="0"/>
            </a:endParaRPr>
          </a:p>
          <a:p>
            <a:pPr marL="0" indent="0">
              <a:lnSpc>
                <a:spcPct val="90000"/>
              </a:lnSpc>
              <a:buNone/>
            </a:pPr>
            <a:endParaRPr lang="en-US" sz="1400" kern="0" dirty="0">
              <a:solidFill>
                <a:schemeClr val="bg1"/>
              </a:solidFill>
              <a:latin typeface="Aptos" panose="020B0004020202020204" pitchFamily="34" charset="0"/>
              <a:ea typeface="Aptos" panose="020B0004020202020204" pitchFamily="34" charset="0"/>
              <a:cs typeface="Calibri Light" panose="020F0302020204030204" pitchFamily="34" charset="0"/>
            </a:endParaRPr>
          </a:p>
          <a:p>
            <a:pPr>
              <a:lnSpc>
                <a:spcPct val="90000"/>
              </a:lnSpc>
              <a:buFont typeface="Wingdings" panose="05000000000000000000" pitchFamily="2" charset="2"/>
              <a:buChar char="ü"/>
            </a:pPr>
            <a:r>
              <a:rPr lang="en-US" sz="2000" b="1" kern="0" dirty="0">
                <a:solidFill>
                  <a:schemeClr val="bg1"/>
                </a:solidFill>
                <a:latin typeface="Aptos" panose="020B0004020202020204" pitchFamily="34" charset="0"/>
                <a:cs typeface="Calibri Light" panose="020F0302020204030204" pitchFamily="34" charset="0"/>
              </a:rPr>
              <a:t>Whisper</a:t>
            </a:r>
            <a:r>
              <a:rPr lang="en-US" sz="2000" b="1" kern="0" dirty="0">
                <a:solidFill>
                  <a:schemeClr val="bg1"/>
                </a:solidFill>
                <a:latin typeface="Aptos" panose="020B0004020202020204" pitchFamily="34" charset="0"/>
                <a:ea typeface="Aptos" panose="020B0004020202020204" pitchFamily="34" charset="0"/>
                <a:cs typeface="Calibri Light" panose="020F0302020204030204" pitchFamily="34" charset="0"/>
              </a:rPr>
              <a:t> Model:</a:t>
            </a:r>
          </a:p>
          <a:p>
            <a:pPr>
              <a:lnSpc>
                <a:spcPct val="90000"/>
              </a:lnSpc>
              <a:buFont typeface="Wingdings" panose="05000000000000000000" pitchFamily="2" charset="2"/>
              <a:buChar char="§"/>
            </a:pPr>
            <a:r>
              <a:rPr lang="en-US" sz="1600" kern="0" dirty="0">
                <a:solidFill>
                  <a:schemeClr val="bg1"/>
                </a:solidFill>
                <a:latin typeface="Aptos" panose="020B0004020202020204" pitchFamily="34" charset="0"/>
                <a:ea typeface="Aptos" panose="020B0004020202020204" pitchFamily="34" charset="0"/>
                <a:cs typeface="Calibri Light" panose="020F0302020204030204" pitchFamily="34" charset="0"/>
              </a:rPr>
              <a:t>If the customer chooses to say the passphrase, the Whisper Model from OpenAI will be invoked to convert the Speech to text and validate the Passphrase.</a:t>
            </a:r>
          </a:p>
          <a:p>
            <a:pPr>
              <a:lnSpc>
                <a:spcPct val="90000"/>
              </a:lnSpc>
              <a:buFont typeface="Wingdings" panose="05000000000000000000" pitchFamily="2" charset="2"/>
              <a:buChar char="§"/>
            </a:pPr>
            <a:endParaRPr lang="en-US" sz="1400" kern="0" dirty="0">
              <a:solidFill>
                <a:schemeClr val="bg1"/>
              </a:solidFill>
              <a:latin typeface="Aptos" panose="020B0004020202020204" pitchFamily="34" charset="0"/>
              <a:ea typeface="Aptos" panose="020B0004020202020204" pitchFamily="34" charset="0"/>
              <a:cs typeface="Calibri Light" panose="020F0302020204030204" pitchFamily="34" charset="0"/>
            </a:endParaRPr>
          </a:p>
          <a:p>
            <a:pPr>
              <a:lnSpc>
                <a:spcPct val="90000"/>
              </a:lnSpc>
              <a:buFont typeface="Wingdings" panose="05000000000000000000" pitchFamily="2" charset="2"/>
              <a:buChar char="ü"/>
            </a:pPr>
            <a:r>
              <a:rPr lang="en-US" sz="2000" b="1" kern="0" dirty="0">
                <a:solidFill>
                  <a:schemeClr val="bg1"/>
                </a:solidFill>
                <a:latin typeface="Aptos" panose="020B0004020202020204" pitchFamily="34" charset="0"/>
                <a:cs typeface="Calibri Light" panose="020F0302020204030204" pitchFamily="34" charset="0"/>
              </a:rPr>
              <a:t>Lip Reading Model using Deep Learning:</a:t>
            </a:r>
          </a:p>
          <a:p>
            <a:pPr>
              <a:lnSpc>
                <a:spcPct val="90000"/>
              </a:lnSpc>
              <a:buFont typeface="Wingdings" panose="05000000000000000000" pitchFamily="2" charset="2"/>
              <a:buChar char="§"/>
            </a:pPr>
            <a:r>
              <a:rPr lang="en-US" sz="1600" dirty="0">
                <a:solidFill>
                  <a:schemeClr val="bg1"/>
                </a:solidFill>
                <a:effectLst/>
                <a:latin typeface="Aptos" panose="020B0004020202020204" pitchFamily="34" charset="0"/>
                <a:ea typeface="Aptos" panose="020B0004020202020204" pitchFamily="34" charset="0"/>
                <a:cs typeface="Calibri Light" panose="020F0302020204030204" pitchFamily="34" charset="0"/>
              </a:rPr>
              <a:t>If the customer feels uncomfortable saying it out loud, they can also choose to whisper the passphrase. Lip reading using deep learning was used to analyze the lip movements and identify the passphrase. </a:t>
            </a:r>
          </a:p>
          <a:p>
            <a:pPr>
              <a:lnSpc>
                <a:spcPct val="90000"/>
              </a:lnSpc>
              <a:buFont typeface="Wingdings" panose="05000000000000000000" pitchFamily="2" charset="2"/>
              <a:buChar char="§"/>
            </a:pPr>
            <a:r>
              <a:rPr lang="en-US" sz="1600" kern="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The dataset used for lipreading was taken from the GRID audiovisual sentence corpus</a:t>
            </a:r>
            <a:r>
              <a:rPr lang="en-US" sz="1600" kern="0" dirty="0">
                <a:solidFill>
                  <a:schemeClr val="bg1"/>
                </a:solidFill>
                <a:latin typeface="Aptos" panose="020B0004020202020204" pitchFamily="34" charset="0"/>
                <a:ea typeface="Aptos" panose="020B0004020202020204" pitchFamily="34" charset="0"/>
                <a:cs typeface="Calibri Light" panose="020F0302020204030204" pitchFamily="34" charset="0"/>
              </a:rPr>
              <a:t>.</a:t>
            </a:r>
            <a:r>
              <a:rPr lang="en-US" sz="1600" kern="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t>
            </a:r>
            <a:r>
              <a:rPr lang="en-US" sz="1600" kern="0" dirty="0">
                <a:solidFill>
                  <a:schemeClr val="bg1"/>
                </a:solidFill>
                <a:latin typeface="Aptos" panose="020B0004020202020204" pitchFamily="34" charset="0"/>
                <a:ea typeface="Aptos" panose="020B0004020202020204" pitchFamily="34" charset="0"/>
                <a:cs typeface="Times New Roman" panose="02020603050405020304" pitchFamily="18" charset="0"/>
              </a:rPr>
              <a:t>The dataset </a:t>
            </a:r>
            <a:r>
              <a:rPr lang="en-US" sz="1600" kern="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includes 1000 videos, each lasting a few seconds long speaking a set of words that are also included in the alignment file.</a:t>
            </a:r>
          </a:p>
          <a:p>
            <a:pPr marL="0" indent="0">
              <a:lnSpc>
                <a:spcPct val="90000"/>
              </a:lnSpc>
              <a:buNone/>
            </a:pPr>
            <a:endParaRPr lang="en-US" sz="1400" b="1" kern="0" dirty="0">
              <a:latin typeface="Aptos" panose="020B0004020202020204" pitchFamily="34" charset="0"/>
              <a:ea typeface="Aptos" panose="020B0004020202020204" pitchFamily="34" charset="0"/>
              <a:cs typeface="Calibri Light" panose="020F0302020204030204" pitchFamily="34" charset="0"/>
            </a:endParaRPr>
          </a:p>
          <a:p>
            <a:pPr marL="0" indent="0">
              <a:lnSpc>
                <a:spcPct val="90000"/>
              </a:lnSpc>
              <a:buNone/>
            </a:pPr>
            <a:endParaRPr lang="en-US" sz="1400" kern="0" dirty="0">
              <a:latin typeface="Aptos" panose="020B0004020202020204" pitchFamily="34" charset="0"/>
              <a:ea typeface="Aptos" panose="020B0004020202020204" pitchFamily="34" charset="0"/>
              <a:cs typeface="Calibri Light" panose="020F0302020204030204" pitchFamily="34" charset="0"/>
            </a:endParaRPr>
          </a:p>
          <a:p>
            <a:pPr marL="0" indent="0">
              <a:lnSpc>
                <a:spcPct val="90000"/>
              </a:lnSpc>
              <a:buNone/>
            </a:pPr>
            <a:endParaRPr lang="en-US" sz="1400" kern="0" dirty="0">
              <a:latin typeface="Aptos" panose="020B0004020202020204" pitchFamily="34" charset="0"/>
              <a:ea typeface="Aptos" panose="020B0004020202020204" pitchFamily="34" charset="0"/>
              <a:cs typeface="Calibri Light" panose="020F0302020204030204" pitchFamily="34" charset="0"/>
            </a:endParaRPr>
          </a:p>
          <a:p>
            <a:pPr>
              <a:lnSpc>
                <a:spcPct val="90000"/>
              </a:lnSpc>
            </a:pPr>
            <a:endParaRPr lang="en-US" sz="1400" kern="0" dirty="0">
              <a:latin typeface="Aptos" panose="020B0004020202020204" pitchFamily="34" charset="0"/>
              <a:ea typeface="Aptos" panose="020B0004020202020204" pitchFamily="34" charset="0"/>
              <a:cs typeface="Calibri Light" panose="020F0302020204030204" pitchFamily="34" charset="0"/>
            </a:endParaRPr>
          </a:p>
          <a:p>
            <a:pPr>
              <a:lnSpc>
                <a:spcPct val="90000"/>
              </a:lnSpc>
            </a:pPr>
            <a:endParaRPr lang="en-US" sz="1400" dirty="0"/>
          </a:p>
        </p:txBody>
      </p:sp>
      <p:sp>
        <p:nvSpPr>
          <p:cNvPr id="10" name="Rectangle 9">
            <a:extLst>
              <a:ext uri="{FF2B5EF4-FFF2-40B4-BE49-F238E27FC236}">
                <a16:creationId xmlns:a16="http://schemas.microsoft.com/office/drawing/2014/main" id="{879398A9-0D0D-4901-BDDF-B3D93CECA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6706" y="964692"/>
            <a:ext cx="3986784"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11FEC3B-E514-4E21-B2CB-7903A7356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1298" y="1128683"/>
            <a:ext cx="3657600"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holding a phone&#10;&#10;Description automatically generated">
            <a:extLst>
              <a:ext uri="{FF2B5EF4-FFF2-40B4-BE49-F238E27FC236}">
                <a16:creationId xmlns:a16="http://schemas.microsoft.com/office/drawing/2014/main" id="{2CD071FE-2B71-9DB0-5672-6C6C168357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81339" y="2331579"/>
            <a:ext cx="3597518" cy="2023604"/>
          </a:xfrm>
          <a:prstGeom prst="rect">
            <a:avLst/>
          </a:prstGeom>
        </p:spPr>
      </p:pic>
      <p:pic>
        <p:nvPicPr>
          <p:cNvPr id="17" name="Audio 16">
            <a:hlinkClick r:id="" action="ppaction://media"/>
            <a:extLst>
              <a:ext uri="{FF2B5EF4-FFF2-40B4-BE49-F238E27FC236}">
                <a16:creationId xmlns:a16="http://schemas.microsoft.com/office/drawing/2014/main" id="{B7E5DA46-6307-8E2C-2CE1-689CE4892AD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09738654"/>
      </p:ext>
    </p:extLst>
  </p:cSld>
  <p:clrMapOvr>
    <a:masterClrMapping/>
  </p:clrMapOvr>
  <mc:AlternateContent xmlns:mc="http://schemas.openxmlformats.org/markup-compatibility/2006" xmlns:p14="http://schemas.microsoft.com/office/powerpoint/2010/main">
    <mc:Choice Requires="p14">
      <p:transition spd="slow" p14:dur="2000" advTm="48650"/>
    </mc:Choice>
    <mc:Fallback xmlns="">
      <p:transition spd="slow" advTm="48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50000">
              <a:srgbClr val="696B70"/>
            </a:gs>
            <a:gs pos="0">
              <a:schemeClr val="bg2">
                <a:lumMod val="75000"/>
              </a:schemeClr>
            </a:gs>
            <a:gs pos="100000">
              <a:schemeClr val="tx2">
                <a:lumMod val="5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6A5DC-DE2E-210E-1324-86C2617F4043}"/>
              </a:ext>
            </a:extLst>
          </p:cNvPr>
          <p:cNvSpPr>
            <a:spLocks noGrp="1"/>
          </p:cNvSpPr>
          <p:nvPr>
            <p:ph type="title"/>
          </p:nvPr>
        </p:nvSpPr>
        <p:spPr>
          <a:xfrm>
            <a:off x="978415" y="160517"/>
            <a:ext cx="9347200" cy="559919"/>
          </a:xfrm>
        </p:spPr>
        <p:txBody>
          <a:bodyPr>
            <a:normAutofit fontScale="90000"/>
          </a:bodyPr>
          <a:lstStyle/>
          <a:p>
            <a:r>
              <a:rPr lang="en-US" sz="2000" dirty="0"/>
              <a:t>Passphrase Identification – Lip Reading Model</a:t>
            </a:r>
          </a:p>
        </p:txBody>
      </p:sp>
      <p:sp>
        <p:nvSpPr>
          <p:cNvPr id="10" name="Rectangle 9">
            <a:extLst>
              <a:ext uri="{FF2B5EF4-FFF2-40B4-BE49-F238E27FC236}">
                <a16:creationId xmlns:a16="http://schemas.microsoft.com/office/drawing/2014/main" id="{A99FE660-E3DF-47E7-962D-66C6F6CE0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795"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8C29FEE-8E8F-43D5-AD23-EB4060B4D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8415"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1525A93-AFE2-A815-F2F0-95D7E6BA3B5F}"/>
              </a:ext>
            </a:extLst>
          </p:cNvPr>
          <p:cNvSpPr>
            <a:spLocks noGrp="1"/>
          </p:cNvSpPr>
          <p:nvPr>
            <p:ph idx="1"/>
          </p:nvPr>
        </p:nvSpPr>
        <p:spPr>
          <a:xfrm>
            <a:off x="8058243" y="1042716"/>
            <a:ext cx="3735260" cy="4772567"/>
          </a:xfrm>
        </p:spPr>
        <p:txBody>
          <a:bodyPr>
            <a:normAutofit fontScale="92500" lnSpcReduction="10000"/>
          </a:bodyPr>
          <a:lstStyle/>
          <a:p>
            <a:pPr>
              <a:lnSpc>
                <a:spcPct val="90000"/>
              </a:lnSpc>
              <a:buFont typeface="Wingdings" panose="05000000000000000000" pitchFamily="2" charset="2"/>
              <a:buChar char="§"/>
            </a:pPr>
            <a:r>
              <a:rPr lang="en-US" sz="1400" kern="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The video files were then scanned frame by frame and converted into </a:t>
            </a:r>
            <a:r>
              <a:rPr lang="en-US" sz="1400" kern="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Numpy</a:t>
            </a:r>
            <a:r>
              <a:rPr lang="en-US" sz="1400" kern="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arrays using CV2 library. The NumPy arrays for all frames were concatenated to form a combined array for each video file</a:t>
            </a:r>
            <a:endParaRPr lang="en-US" sz="14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90000"/>
              </a:lnSpc>
              <a:buFont typeface="Wingdings" panose="05000000000000000000" pitchFamily="2" charset="2"/>
              <a:buChar char="§"/>
            </a:pPr>
            <a:r>
              <a:rPr lang="en-US" sz="14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 sample of 100 video files was used for training the models, and each video file, along with its alignment file, was converted into a NumPy array. </a:t>
            </a:r>
          </a:p>
          <a:p>
            <a:pPr>
              <a:lnSpc>
                <a:spcPct val="90000"/>
              </a:lnSpc>
              <a:buFont typeface="Wingdings" panose="05000000000000000000" pitchFamily="2" charset="2"/>
              <a:buChar char="§"/>
            </a:pPr>
            <a:r>
              <a:rPr lang="en-US" sz="14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The dataset was split into Train and Test sets in the 80:20 ratio and converted into a tensor dataset before model building. </a:t>
            </a:r>
          </a:p>
          <a:p>
            <a:pPr>
              <a:lnSpc>
                <a:spcPct val="90000"/>
              </a:lnSpc>
              <a:buFont typeface="Wingdings" panose="05000000000000000000" pitchFamily="2" charset="2"/>
              <a:buChar char="§"/>
            </a:pPr>
            <a:r>
              <a:rPr lang="en-US" sz="1400" kern="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 Convolutional 3D Model with multiple hidden layers, each with 128, 256, and 75 neurons, was used, and ReLU was used as an activation function in these layers. The data was then flattened, and two more layers of Bidirectional LSTM were added to the model.</a:t>
            </a:r>
          </a:p>
          <a:p>
            <a:pPr>
              <a:lnSpc>
                <a:spcPct val="90000"/>
              </a:lnSpc>
              <a:buFont typeface="Wingdings" panose="05000000000000000000" pitchFamily="2" charset="2"/>
              <a:buChar char="§"/>
            </a:pPr>
            <a:r>
              <a:rPr lang="en-US" sz="1400" kern="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The final dense layer uses Softmax as an activation function and the maximum vocabulary size (40 in this model) as the number of classes</a:t>
            </a:r>
          </a:p>
          <a:p>
            <a:pPr>
              <a:lnSpc>
                <a:spcPct val="90000"/>
              </a:lnSpc>
              <a:buFont typeface="Wingdings" panose="05000000000000000000" pitchFamily="2" charset="2"/>
              <a:buChar char="§"/>
            </a:pPr>
            <a:r>
              <a:rPr lang="en-US" sz="1400" kern="0" dirty="0">
                <a:solidFill>
                  <a:schemeClr val="bg1"/>
                </a:solidFill>
                <a:latin typeface="Aptos" panose="020B0004020202020204" pitchFamily="34" charset="0"/>
                <a:cs typeface="Times New Roman" panose="02020603050405020304" pitchFamily="18" charset="0"/>
              </a:rPr>
              <a:t>The performance was evaluated by testing the model on a few sample files in the dataset.</a:t>
            </a:r>
            <a:endParaRPr lang="en-US" sz="1400" dirty="0">
              <a:solidFill>
                <a:schemeClr val="bg1"/>
              </a:solidFill>
            </a:endParaRPr>
          </a:p>
        </p:txBody>
      </p:sp>
      <p:pic>
        <p:nvPicPr>
          <p:cNvPr id="7" name="Picture 6" descr="A screenshot of a computer&#10;&#10;Description automatically generated">
            <a:extLst>
              <a:ext uri="{FF2B5EF4-FFF2-40B4-BE49-F238E27FC236}">
                <a16:creationId xmlns:a16="http://schemas.microsoft.com/office/drawing/2014/main" id="{7F4A2AFC-935A-DF1B-A629-774494A81F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1724" y="1181864"/>
            <a:ext cx="5885768" cy="4494272"/>
          </a:xfrm>
          <a:prstGeom prst="rect">
            <a:avLst/>
          </a:prstGeom>
        </p:spPr>
      </p:pic>
      <p:pic>
        <p:nvPicPr>
          <p:cNvPr id="13" name="Audio 12">
            <a:hlinkClick r:id="" action="ppaction://media"/>
            <a:extLst>
              <a:ext uri="{FF2B5EF4-FFF2-40B4-BE49-F238E27FC236}">
                <a16:creationId xmlns:a16="http://schemas.microsoft.com/office/drawing/2014/main" id="{03D03AF3-CE81-2FBF-F2B6-85813DD27B3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79394864"/>
      </p:ext>
    </p:extLst>
  </p:cSld>
  <p:clrMapOvr>
    <a:masterClrMapping/>
  </p:clrMapOvr>
  <mc:AlternateContent xmlns:mc="http://schemas.openxmlformats.org/markup-compatibility/2006" xmlns:p14="http://schemas.microsoft.com/office/powerpoint/2010/main">
    <mc:Choice Requires="p14">
      <p:transition spd="slow" p14:dur="2000" advTm="56294"/>
    </mc:Choice>
    <mc:Fallback xmlns="">
      <p:transition spd="slow" advTm="562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theme/theme1.xml><?xml version="1.0" encoding="utf-8"?>
<a:theme xmlns:a="http://schemas.openxmlformats.org/drawingml/2006/main" name="Parcel">
  <a:themeElements>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nded Edge">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17779" dir="5400000" rotWithShape="0">
              <a:srgbClr val="000000">
                <a:alpha val="4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871644b8-cf30-4c88-8193-f0696b7d883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D03CE46F3008D40B6D92C1C6CC74FE8" ma:contentTypeVersion="8" ma:contentTypeDescription="Create a new document." ma:contentTypeScope="" ma:versionID="4f9932cb3fc76505cfde1a0d929895c8">
  <xsd:schema xmlns:xsd="http://www.w3.org/2001/XMLSchema" xmlns:xs="http://www.w3.org/2001/XMLSchema" xmlns:p="http://schemas.microsoft.com/office/2006/metadata/properties" xmlns:ns3="871644b8-cf30-4c88-8193-f0696b7d8830" xmlns:ns4="1c5b9b95-2637-4f24-896b-908ea2840aaf" targetNamespace="http://schemas.microsoft.com/office/2006/metadata/properties" ma:root="true" ma:fieldsID="ac6de7084070d34cad55e7778ba755ea" ns3:_="" ns4:_="">
    <xsd:import namespace="871644b8-cf30-4c88-8193-f0696b7d8830"/>
    <xsd:import namespace="1c5b9b95-2637-4f24-896b-908ea2840aaf"/>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_activity"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1644b8-cf30-4c88-8193-f0696b7d883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3" nillable="true" ma:displayName="_activity" ma:hidden="true" ma:internalName="_activity">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SearchProperties" ma:index="1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c5b9b95-2637-4f24-896b-908ea2840aa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3311105-32D3-4CF4-ADF1-F9A3F29A516E}">
  <ds:schemaRefs>
    <ds:schemaRef ds:uri="http://schemas.microsoft.com/office/2006/metadata/properties"/>
    <ds:schemaRef ds:uri="http://schemas.openxmlformats.org/package/2006/metadata/core-properties"/>
    <ds:schemaRef ds:uri="http://purl.org/dc/dcmitype/"/>
    <ds:schemaRef ds:uri="http://purl.org/dc/elements/1.1/"/>
    <ds:schemaRef ds:uri="http://schemas.microsoft.com/office/2006/documentManagement/types"/>
    <ds:schemaRef ds:uri="http://schemas.microsoft.com/office/infopath/2007/PartnerControls"/>
    <ds:schemaRef ds:uri="http://www.w3.org/XML/1998/namespace"/>
    <ds:schemaRef ds:uri="1c5b9b95-2637-4f24-896b-908ea2840aaf"/>
    <ds:schemaRef ds:uri="871644b8-cf30-4c88-8193-f0696b7d8830"/>
    <ds:schemaRef ds:uri="http://purl.org/dc/terms/"/>
  </ds:schemaRefs>
</ds:datastoreItem>
</file>

<file path=customXml/itemProps2.xml><?xml version="1.0" encoding="utf-8"?>
<ds:datastoreItem xmlns:ds="http://schemas.openxmlformats.org/officeDocument/2006/customXml" ds:itemID="{3D5DC632-1D3B-4D86-9A35-31A33FCAB5CE}">
  <ds:schemaRefs>
    <ds:schemaRef ds:uri="http://schemas.microsoft.com/sharepoint/v3/contenttype/forms"/>
  </ds:schemaRefs>
</ds:datastoreItem>
</file>

<file path=customXml/itemProps3.xml><?xml version="1.0" encoding="utf-8"?>
<ds:datastoreItem xmlns:ds="http://schemas.openxmlformats.org/officeDocument/2006/customXml" ds:itemID="{47B88540-5326-4ACE-AC6D-9FF8E237CC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71644b8-cf30-4c88-8193-f0696b7d8830"/>
    <ds:schemaRef ds:uri="1c5b9b95-2637-4f24-896b-908ea2840aa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Slice</Template>
  <TotalTime>3969</TotalTime>
  <Words>1906</Words>
  <Application>Microsoft Office PowerPoint</Application>
  <PresentationFormat>Widescreen</PresentationFormat>
  <Paragraphs>131</Paragraphs>
  <Slides>15</Slides>
  <Notes>11</Notes>
  <HiddenSlides>0</HiddenSlides>
  <MMClips>15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Aptos</vt:lpstr>
      <vt:lpstr>Arial</vt:lpstr>
      <vt:lpstr>Bierstadt</vt:lpstr>
      <vt:lpstr>Gill Sans MT</vt:lpstr>
      <vt:lpstr>Wingdings</vt:lpstr>
      <vt:lpstr>Parcel</vt:lpstr>
      <vt:lpstr> Building a Virtual Assistant for Trading APP Using Deep Learning and LLM for Seniors &amp; People with Disabilities </vt:lpstr>
      <vt:lpstr>Problems faced by Seniors and People with Disabilities While using Trading Apps</vt:lpstr>
      <vt:lpstr>How can Machine Learning Help?</vt:lpstr>
      <vt:lpstr>PowerPoint Presentation</vt:lpstr>
      <vt:lpstr>Voice Recognition Model</vt:lpstr>
      <vt:lpstr>Voice Recognition- FEATURE Extraction &amp; Model Building </vt:lpstr>
      <vt:lpstr>Voice Recognition- Model Evaluation</vt:lpstr>
      <vt:lpstr>Passphrase Identification- Models</vt:lpstr>
      <vt:lpstr>Passphrase Identification – Lip Reading Model</vt:lpstr>
      <vt:lpstr>The Virtual Assistant- Loading the Data</vt:lpstr>
      <vt:lpstr>Building Virtual Assistant using LLM &amp; Langchain</vt:lpstr>
      <vt:lpstr>Implementation Plan &amp; Recommendations</vt:lpstr>
      <vt:lpstr>Limitations &amp; Ethical Concerns</vt:lpstr>
      <vt:lpstr>References</vt:lpstr>
      <vt:lpstr>Thank You</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Guruprasad Velikadu Krishnamoorthy</dc:creator>
  <cp:lastModifiedBy>Guruprasad Velikadu Krishnamoorthy</cp:lastModifiedBy>
  <cp:revision>105</cp:revision>
  <dcterms:created xsi:type="dcterms:W3CDTF">2024-08-05T00:30:54Z</dcterms:created>
  <dcterms:modified xsi:type="dcterms:W3CDTF">2024-08-07T18:55:15Z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0x010100CD03CE46F3008D40B6D92C1C6CC74FE8</vt:lpwstr>
  </property>
</Properties>
</file>